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9" r:id="rId4"/>
    <p:sldMasterId id="2147483700" r:id="rId5"/>
    <p:sldMasterId id="2147483701" r:id="rId6"/>
    <p:sldMasterId id="2147483702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</p:sldIdLst>
  <p:sldSz cy="5715000" cx="9144000"/>
  <p:notesSz cx="6858000" cy="9144000"/>
  <p:embeddedFontLst>
    <p:embeddedFont>
      <p:font typeface="Roboto"/>
      <p:regular r:id="rId37"/>
      <p:bold r:id="rId38"/>
      <p:italic r:id="rId39"/>
      <p:boldItalic r:id="rId40"/>
    </p:embeddedFont>
    <p:embeddedFont>
      <p:font typeface="Roboto Condensed"/>
      <p:regular r:id="rId41"/>
      <p:bold r:id="rId42"/>
      <p:italic r:id="rId43"/>
      <p:boldItalic r:id="rId44"/>
    </p:embeddedFont>
    <p:embeddedFont>
      <p:font typeface="Roboto Condensed Light"/>
      <p:regular r:id="rId45"/>
      <p:bold r:id="rId46"/>
      <p:italic r:id="rId47"/>
      <p:boldItalic r:id="rId48"/>
    </p:embeddedFont>
    <p:embeddedFont>
      <p:font typeface="Helvetica Neue"/>
      <p:regular r:id="rId49"/>
      <p:bold r:id="rId50"/>
      <p:italic r:id="rId51"/>
      <p:boldItalic r:id="rId52"/>
    </p:embeddedFont>
    <p:embeddedFont>
      <p:font typeface="Oswald"/>
      <p:regular r:id="rId53"/>
      <p:bold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B24932A-6CD8-4609-BE52-5BCF5CDA9B2A}">
  <a:tblStyle styleId="{0B24932A-6CD8-4609-BE52-5BCF5CDA9B2A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BF08F774-AFDC-43E2-A87D-A173E1E1D5F3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F2F1"/>
          </a:solidFill>
        </a:fill>
      </a:tcStyle>
    </a:wholeTbl>
    <a:band1H>
      <a:tcTxStyle b="off" i="off"/>
      <a:tcStyle>
        <a:fill>
          <a:solidFill>
            <a:srgbClr val="CAE4E1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AE4E1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5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5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5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5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42" Type="http://schemas.openxmlformats.org/officeDocument/2006/relationships/font" Target="fonts/RobotoCondensed-bold.fntdata"/><Relationship Id="rId41" Type="http://schemas.openxmlformats.org/officeDocument/2006/relationships/font" Target="fonts/RobotoCondensed-regular.fntdata"/><Relationship Id="rId44" Type="http://schemas.openxmlformats.org/officeDocument/2006/relationships/font" Target="fonts/RobotoCondensed-boldItalic.fntdata"/><Relationship Id="rId43" Type="http://schemas.openxmlformats.org/officeDocument/2006/relationships/font" Target="fonts/RobotoCondensed-italic.fntdata"/><Relationship Id="rId46" Type="http://schemas.openxmlformats.org/officeDocument/2006/relationships/font" Target="fonts/RobotoCondensedLight-bold.fntdata"/><Relationship Id="rId45" Type="http://schemas.openxmlformats.org/officeDocument/2006/relationships/font" Target="fonts/RobotoCondensedLight-regular.fntdata"/><Relationship Id="rId1" Type="http://schemas.openxmlformats.org/officeDocument/2006/relationships/theme" Target="theme/theme5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font" Target="fonts/RobotoCondensedLight-boldItalic.fntdata"/><Relationship Id="rId47" Type="http://schemas.openxmlformats.org/officeDocument/2006/relationships/font" Target="fonts/RobotoCondensedLight-italic.fntdata"/><Relationship Id="rId49" Type="http://schemas.openxmlformats.org/officeDocument/2006/relationships/font" Target="fonts/HelveticaNeue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font" Target="fonts/Roboto-regular.fntdata"/><Relationship Id="rId36" Type="http://schemas.openxmlformats.org/officeDocument/2006/relationships/slide" Target="slides/slide28.xml"/><Relationship Id="rId39" Type="http://schemas.openxmlformats.org/officeDocument/2006/relationships/font" Target="fonts/Roboto-italic.fntdata"/><Relationship Id="rId38" Type="http://schemas.openxmlformats.org/officeDocument/2006/relationships/font" Target="fonts/Roboto-bold.fntdata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HelveticaNeue-italic.fntdata"/><Relationship Id="rId50" Type="http://schemas.openxmlformats.org/officeDocument/2006/relationships/font" Target="fonts/HelveticaNeue-bold.fntdata"/><Relationship Id="rId53" Type="http://schemas.openxmlformats.org/officeDocument/2006/relationships/font" Target="fonts/Oswald-regular.fntdata"/><Relationship Id="rId52" Type="http://schemas.openxmlformats.org/officeDocument/2006/relationships/font" Target="fonts/HelveticaNeue-boldItalic.fnt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54" Type="http://schemas.openxmlformats.org/officeDocument/2006/relationships/font" Target="fonts/Oswald-bold.fntdata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3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3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3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3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3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3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3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3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3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4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8" name="Google Shape;268;p1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2" name="Google Shape;482;p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3" name="Google Shape;483;p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 this training a node will mean a node process. We use “storage server” or just “server” for the whole machine.</a:t>
            </a:r>
            <a:endParaRPr/>
          </a:p>
        </p:txBody>
      </p:sp>
      <p:sp>
        <p:nvSpPr>
          <p:cNvPr id="490" name="Google Shape;490;p11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2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3" name="Google Shape;533;p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4" name="Google Shape;534;p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13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1" name="Google Shape;541;p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2" name="Google Shape;542;p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9" name="Google Shape;549;p14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9" name="Google Shape;559;p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0" name="Google Shape;560;p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6:notes"/>
          <p:cNvSpPr/>
          <p:nvPr>
            <p:ph idx="2" type="sldImg"/>
          </p:nvPr>
        </p:nvSpPr>
        <p:spPr>
          <a:xfrm>
            <a:off x="1885950" y="685800"/>
            <a:ext cx="3086100" cy="34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Ak/Sk = S3 Access Key/S3 Secret Key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Simplified flow: no data protection, no object splitting, no frontend load-balancing, no connector component details</a:t>
            </a:r>
            <a:endParaRPr/>
          </a:p>
        </p:txBody>
      </p:sp>
      <p:sp>
        <p:nvSpPr>
          <p:cNvPr id="568" name="Google Shape;568;p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Critical RING properties depend on the keyspace: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load distribution between the storage servers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redundant objects (copies) being distributed across multiple storage servers, racks, sites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load distribution when a  storage server, a rack or a site fails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ability to add new storage servers with minimum data migration </a:t>
            </a:r>
            <a:endParaRPr/>
          </a:p>
        </p:txBody>
      </p:sp>
      <p:sp>
        <p:nvSpPr>
          <p:cNvPr id="633" name="Google Shape;633;p17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4" name="Google Shape;654;p18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9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6" name="Google Shape;666;p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"/>
              <a:buNone/>
            </a:pPr>
            <a:r>
              <a:rPr b="0" lang="en-US" sz="1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Last update: 20180410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7" name="Google Shape;667;p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Roboto Condensed"/>
              <a:buNone/>
            </a:pPr>
            <a:r>
              <a:rPr b="0" lang="en-US" sz="9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Last update: 20180410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7" name="Google Shape;277;p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3" name="Google Shape;673;p2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0" name="Google Shape;680;p21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3" name="Google Shape;693;p22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0" name="Google Shape;750;p23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2" name="Google Shape;802;p24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“filesystem” = SOFS connectors: SMB, NFS, CDMI or LocalFS. We mean to say here that the Metadata RING used by those, can only be stretched if the latency between the sites is lower than 10 ms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mutable objects = objects/data stored via S3, sproxyd or RS2, that can be modified in they lifetime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immutable = objects/data objects/data stored via S3, sproxyd or RS2, that is written once and never modified. An email for instance.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XDM does not support multi-Geo as of version 1.2</a:t>
            </a:r>
            <a:endParaRPr/>
          </a:p>
        </p:txBody>
      </p:sp>
      <p:sp>
        <p:nvSpPr>
          <p:cNvPr id="811" name="Google Shape;811;p2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26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5" name="Google Shape;825;p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6" name="Google Shape;826;p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Some of the main key terms we might not have talked about at this point</a:t>
            </a:r>
            <a:endParaRPr/>
          </a:p>
        </p:txBody>
      </p:sp>
      <p:sp>
        <p:nvSpPr>
          <p:cNvPr id="832" name="Google Shape;832;p27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28:notes"/>
          <p:cNvSpPr txBox="1"/>
          <p:nvPr>
            <p:ph idx="1" type="body"/>
          </p:nvPr>
        </p:nvSpPr>
        <p:spPr>
          <a:xfrm>
            <a:off x="710247" y="4509036"/>
            <a:ext cx="5682000" cy="3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8" name="Google Shape;838;p28:notes"/>
          <p:cNvSpPr/>
          <p:nvPr>
            <p:ph idx="2" type="sldImg"/>
          </p:nvPr>
        </p:nvSpPr>
        <p:spPr>
          <a:xfrm>
            <a:off x="1020768" y="1171575"/>
            <a:ext cx="5061000" cy="3162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5" name="Google Shape;285;p3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"/>
              <a:buNone/>
            </a:pPr>
            <a:r>
              <a:rPr b="0" lang="en-US" sz="1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Last update: 20180410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3" name="Google Shape;293;p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Other possible use cases: email, Web 2.0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Native file and object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“Logical”: Physically the connectors can be running on dedicated machines, be co-hosted on the same storage servers as the RING or even in some rare cases, on the application servers.</a:t>
            </a:r>
            <a:endParaRPr/>
          </a:p>
        </p:txBody>
      </p:sp>
      <p:sp>
        <p:nvSpPr>
          <p:cNvPr id="299" name="Google Shape;299;p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2" name="Google Shape;422;p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9" name="Google Shape;429;p7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6" name="Google Shape;436;p8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SOFS is POSIX compliant, no need to change application behavior when migrating to SOFS</a:t>
            </a:r>
            <a:endParaRPr/>
          </a:p>
        </p:txBody>
      </p:sp>
      <p:sp>
        <p:nvSpPr>
          <p:cNvPr id="475" name="Google Shape;475;p9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jpg"/><Relationship Id="rId3" Type="http://schemas.openxmlformats.org/officeDocument/2006/relationships/image" Target="../media/image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jpg"/><Relationship Id="rId3" Type="http://schemas.openxmlformats.org/officeDocument/2006/relationships/image" Target="../media/image1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Relationship Id="rId3" Type="http://schemas.openxmlformats.org/officeDocument/2006/relationships/image" Target="../media/image1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Page">
  <p:cSld name="1_Cover Pag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2845749" y="2980945"/>
            <a:ext cx="92749" cy="198239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4"/>
              <a:buFont typeface="Arial"/>
              <a:buNone/>
            </a:pPr>
            <a:r>
              <a:t/>
            </a:r>
            <a:endParaRPr b="0" i="0" sz="140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 txBox="1"/>
          <p:nvPr>
            <p:ph idx="1" type="body"/>
          </p:nvPr>
        </p:nvSpPr>
        <p:spPr>
          <a:xfrm>
            <a:off x="139335" y="3658270"/>
            <a:ext cx="2706412" cy="86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2" type="body"/>
          </p:nvPr>
        </p:nvSpPr>
        <p:spPr>
          <a:xfrm>
            <a:off x="3040389" y="3507674"/>
            <a:ext cx="2422875" cy="5573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3" type="body"/>
          </p:nvPr>
        </p:nvSpPr>
        <p:spPr>
          <a:xfrm>
            <a:off x="3040387" y="3955686"/>
            <a:ext cx="2422875" cy="5573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4" type="body"/>
          </p:nvPr>
        </p:nvSpPr>
        <p:spPr>
          <a:xfrm>
            <a:off x="3040388" y="4555767"/>
            <a:ext cx="2422875" cy="5573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2"/>
          <p:cNvSpPr/>
          <p:nvPr/>
        </p:nvSpPr>
        <p:spPr>
          <a:xfrm>
            <a:off x="139337" y="2863018"/>
            <a:ext cx="270641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SCALITY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 txBox="1"/>
          <p:nvPr>
            <p:ph idx="5" type="body"/>
          </p:nvPr>
        </p:nvSpPr>
        <p:spPr>
          <a:xfrm>
            <a:off x="0" y="4329775"/>
            <a:ext cx="30405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191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91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91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91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p14:dur="1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Black and White">
  <p:cSld name="10_Black and Whit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4571999" y="0"/>
            <a:ext cx="4572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4"/>
              <a:buFont typeface="Arial"/>
              <a:buNone/>
            </a:pPr>
            <a:r>
              <a:t/>
            </a:r>
            <a:endParaRPr b="0" i="0" sz="1404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1"/>
          <p:cNvSpPr/>
          <p:nvPr/>
        </p:nvSpPr>
        <p:spPr>
          <a:xfrm>
            <a:off x="0" y="0"/>
            <a:ext cx="4572000" cy="571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4"/>
              <a:buFont typeface="Arial"/>
              <a:buNone/>
            </a:pPr>
            <a:r>
              <a:t/>
            </a:r>
            <a:endParaRPr b="0" i="0" sz="1404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1"/>
          <p:cNvSpPr txBox="1"/>
          <p:nvPr>
            <p:ph type="title"/>
          </p:nvPr>
        </p:nvSpPr>
        <p:spPr>
          <a:xfrm>
            <a:off x="327112" y="311518"/>
            <a:ext cx="3833089" cy="730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swald"/>
              <a:buNone/>
              <a:defRPr b="1" i="0" sz="36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27112" y="1192295"/>
            <a:ext cx="3833089" cy="39848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1"/>
          <p:cNvSpPr txBox="1"/>
          <p:nvPr>
            <p:ph idx="2" type="body"/>
          </p:nvPr>
        </p:nvSpPr>
        <p:spPr>
          <a:xfrm>
            <a:off x="5015652" y="1192295"/>
            <a:ext cx="3833089" cy="39848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11"/>
          <p:cNvSpPr txBox="1"/>
          <p:nvPr>
            <p:ph idx="3" type="body"/>
          </p:nvPr>
        </p:nvSpPr>
        <p:spPr>
          <a:xfrm>
            <a:off x="5015651" y="311518"/>
            <a:ext cx="3833089" cy="730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57" name="Google Shape;5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8398" y="5270570"/>
            <a:ext cx="914400" cy="248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1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General Slide">
  <p:cSld name="4_General Slide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628650" y="129986"/>
            <a:ext cx="78867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b="1" i="0" sz="36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628650" y="1432112"/>
            <a:ext cx="7886700" cy="3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General Slide (with subtitle)">
  <p:cSld name="5_General Slide (with subtitle)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628650" y="129986"/>
            <a:ext cx="78867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b="1" i="0" sz="36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628650" y="1559856"/>
            <a:ext cx="7886700" cy="3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5"/>
          <p:cNvSpPr txBox="1"/>
          <p:nvPr>
            <p:ph idx="2" type="body"/>
          </p:nvPr>
        </p:nvSpPr>
        <p:spPr>
          <a:xfrm>
            <a:off x="628650" y="974536"/>
            <a:ext cx="78867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779464" y="183446"/>
            <a:ext cx="7583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555944" y="1066800"/>
            <a:ext cx="8151300" cy="39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4206875" y="5419453"/>
            <a:ext cx="744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FB0A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FB0A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FB0A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FB0A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FB0A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FB0A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FB0A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FB0A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AFB0A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Page">
  <p:cSld name="1_Cover Page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/>
          <p:nvPr/>
        </p:nvSpPr>
        <p:spPr>
          <a:xfrm>
            <a:off x="2845749" y="2980945"/>
            <a:ext cx="92700" cy="1982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4"/>
              <a:buFont typeface="Arial"/>
              <a:buNone/>
            </a:pPr>
            <a:r>
              <a:t/>
            </a:r>
            <a:endParaRPr b="0" i="0" sz="140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139335" y="3658270"/>
            <a:ext cx="27063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2" type="body"/>
          </p:nvPr>
        </p:nvSpPr>
        <p:spPr>
          <a:xfrm>
            <a:off x="3040389" y="3507674"/>
            <a:ext cx="24228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3" type="body"/>
          </p:nvPr>
        </p:nvSpPr>
        <p:spPr>
          <a:xfrm>
            <a:off x="3040387" y="3955686"/>
            <a:ext cx="24228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7"/>
          <p:cNvSpPr txBox="1"/>
          <p:nvPr>
            <p:ph idx="4" type="body"/>
          </p:nvPr>
        </p:nvSpPr>
        <p:spPr>
          <a:xfrm>
            <a:off x="3040388" y="4555767"/>
            <a:ext cx="24228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7"/>
          <p:cNvSpPr/>
          <p:nvPr/>
        </p:nvSpPr>
        <p:spPr>
          <a:xfrm>
            <a:off x="139337" y="2863018"/>
            <a:ext cx="2706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SCALITY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7"/>
          <p:cNvSpPr txBox="1"/>
          <p:nvPr>
            <p:ph idx="5" type="body"/>
          </p:nvPr>
        </p:nvSpPr>
        <p:spPr>
          <a:xfrm>
            <a:off x="0" y="4329775"/>
            <a:ext cx="30405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191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91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91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91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3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mpty">
  <p:cSld name="2_Empt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Headline Only">
  <p:cSld name="3_Headline 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628650" y="129986"/>
            <a:ext cx="78867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b="1" i="0" sz="36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Bold Statement">
  <p:cSld name="6_Bold Stateme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ctrTitle"/>
          </p:nvPr>
        </p:nvSpPr>
        <p:spPr>
          <a:xfrm>
            <a:off x="480527" y="935038"/>
            <a:ext cx="81828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b="1" i="0" sz="48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9" name="Google Shape;89;p20"/>
          <p:cNvSpPr txBox="1"/>
          <p:nvPr>
            <p:ph idx="1" type="subTitle"/>
          </p:nvPr>
        </p:nvSpPr>
        <p:spPr>
          <a:xfrm>
            <a:off x="480527" y="3001963"/>
            <a:ext cx="8182800" cy="13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Blank">
  <p:cSld name="7_Blank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/>
          <p:nvPr/>
        </p:nvSpPr>
        <p:spPr>
          <a:xfrm>
            <a:off x="0" y="0"/>
            <a:ext cx="1627200" cy="78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4"/>
              <a:buFont typeface="Arial"/>
              <a:buNone/>
            </a:pPr>
            <a:r>
              <a:t/>
            </a:r>
            <a:endParaRPr b="0" i="0" sz="1404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1"/>
          <p:cNvSpPr/>
          <p:nvPr/>
        </p:nvSpPr>
        <p:spPr>
          <a:xfrm>
            <a:off x="0" y="4894729"/>
            <a:ext cx="9144000" cy="8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4"/>
              <a:buFont typeface="Arial"/>
              <a:buNone/>
            </a:pPr>
            <a:r>
              <a:t/>
            </a:r>
            <a:endParaRPr b="0" i="0" sz="1404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mpty">
  <p:cSld name="2_Empt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p14:dur="10">
        <p:fade/>
      </p:transition>
    </mc:Choice>
    <mc:Fallback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Section Title" type="secHead">
  <p:cSld name="SECTION_HEAD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/>
          <p:nvPr>
            <p:ph type="title"/>
          </p:nvPr>
        </p:nvSpPr>
        <p:spPr>
          <a:xfrm>
            <a:off x="623888" y="1425575"/>
            <a:ext cx="7886700" cy="2376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b="1" i="0" sz="48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5" name="Google Shape;95;p22"/>
          <p:cNvSpPr txBox="1"/>
          <p:nvPr>
            <p:ph idx="1" type="body"/>
          </p:nvPr>
        </p:nvSpPr>
        <p:spPr>
          <a:xfrm>
            <a:off x="623888" y="3824288"/>
            <a:ext cx="7886700" cy="12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White and Black">
  <p:cSld name="9_White and Black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/>
          <p:nvPr/>
        </p:nvSpPr>
        <p:spPr>
          <a:xfrm>
            <a:off x="4571999" y="0"/>
            <a:ext cx="4572000" cy="571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4"/>
              <a:buFont typeface="Arial"/>
              <a:buNone/>
            </a:pPr>
            <a:r>
              <a:t/>
            </a:r>
            <a:endParaRPr b="0" i="0" sz="1404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3"/>
          <p:cNvSpPr/>
          <p:nvPr/>
        </p:nvSpPr>
        <p:spPr>
          <a:xfrm>
            <a:off x="0" y="0"/>
            <a:ext cx="4572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4"/>
              <a:buFont typeface="Arial"/>
              <a:buNone/>
            </a:pPr>
            <a:r>
              <a:t/>
            </a:r>
            <a:endParaRPr b="0" i="0" sz="1404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3"/>
          <p:cNvSpPr txBox="1"/>
          <p:nvPr>
            <p:ph type="title"/>
          </p:nvPr>
        </p:nvSpPr>
        <p:spPr>
          <a:xfrm>
            <a:off x="327112" y="311518"/>
            <a:ext cx="38331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b="1" i="0" sz="36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0" name="Google Shape;100;p23"/>
          <p:cNvSpPr txBox="1"/>
          <p:nvPr>
            <p:ph idx="1" type="body"/>
          </p:nvPr>
        </p:nvSpPr>
        <p:spPr>
          <a:xfrm>
            <a:off x="327112" y="1192295"/>
            <a:ext cx="3833100" cy="3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1" name="Google Shape;101;p23"/>
          <p:cNvSpPr txBox="1"/>
          <p:nvPr>
            <p:ph idx="2" type="body"/>
          </p:nvPr>
        </p:nvSpPr>
        <p:spPr>
          <a:xfrm>
            <a:off x="5015652" y="1192295"/>
            <a:ext cx="3833100" cy="3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2" name="Google Shape;102;p23"/>
          <p:cNvSpPr txBox="1"/>
          <p:nvPr>
            <p:ph idx="3" type="body"/>
          </p:nvPr>
        </p:nvSpPr>
        <p:spPr>
          <a:xfrm>
            <a:off x="5015651" y="311518"/>
            <a:ext cx="38331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03" name="Google Shape;103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4340" y="5263887"/>
            <a:ext cx="914400" cy="262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Black and White">
  <p:cSld name="10_Black and White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4"/>
          <p:cNvSpPr/>
          <p:nvPr/>
        </p:nvSpPr>
        <p:spPr>
          <a:xfrm>
            <a:off x="4571999" y="0"/>
            <a:ext cx="4572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4"/>
              <a:buFont typeface="Arial"/>
              <a:buNone/>
            </a:pPr>
            <a:r>
              <a:t/>
            </a:r>
            <a:endParaRPr b="0" i="0" sz="1404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4"/>
          <p:cNvSpPr/>
          <p:nvPr/>
        </p:nvSpPr>
        <p:spPr>
          <a:xfrm>
            <a:off x="0" y="0"/>
            <a:ext cx="4572000" cy="571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4"/>
              <a:buFont typeface="Arial"/>
              <a:buNone/>
            </a:pPr>
            <a:r>
              <a:t/>
            </a:r>
            <a:endParaRPr b="0" i="0" sz="1404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4"/>
          <p:cNvSpPr txBox="1"/>
          <p:nvPr>
            <p:ph type="title"/>
          </p:nvPr>
        </p:nvSpPr>
        <p:spPr>
          <a:xfrm>
            <a:off x="327112" y="311518"/>
            <a:ext cx="38331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swald"/>
              <a:buNone/>
              <a:defRPr b="1" i="0" sz="36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8" name="Google Shape;108;p24"/>
          <p:cNvSpPr txBox="1"/>
          <p:nvPr>
            <p:ph idx="1" type="body"/>
          </p:nvPr>
        </p:nvSpPr>
        <p:spPr>
          <a:xfrm>
            <a:off x="327112" y="1192295"/>
            <a:ext cx="3833100" cy="3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24"/>
          <p:cNvSpPr txBox="1"/>
          <p:nvPr>
            <p:ph idx="2" type="body"/>
          </p:nvPr>
        </p:nvSpPr>
        <p:spPr>
          <a:xfrm>
            <a:off x="5015652" y="1192295"/>
            <a:ext cx="3833100" cy="3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24"/>
          <p:cNvSpPr txBox="1"/>
          <p:nvPr>
            <p:ph idx="3" type="body"/>
          </p:nvPr>
        </p:nvSpPr>
        <p:spPr>
          <a:xfrm>
            <a:off x="5015651" y="311518"/>
            <a:ext cx="38331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11" name="Google Shape;111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8398" y="5270570"/>
            <a:ext cx="914399" cy="248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6"/>
          <p:cNvSpPr txBox="1"/>
          <p:nvPr>
            <p:ph type="title"/>
          </p:nvPr>
        </p:nvSpPr>
        <p:spPr>
          <a:xfrm>
            <a:off x="623888" y="1425575"/>
            <a:ext cx="7886700" cy="2376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  <a:defRPr b="1"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6"/>
          <p:cNvSpPr txBox="1"/>
          <p:nvPr>
            <p:ph idx="1" type="body"/>
          </p:nvPr>
        </p:nvSpPr>
        <p:spPr>
          <a:xfrm>
            <a:off x="623888" y="3824288"/>
            <a:ext cx="7886700" cy="12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1" name="Google Shape;121;p26"/>
          <p:cNvSpPr/>
          <p:nvPr/>
        </p:nvSpPr>
        <p:spPr>
          <a:xfrm>
            <a:off x="712150" y="2566214"/>
            <a:ext cx="804300" cy="75600"/>
          </a:xfrm>
          <a:prstGeom prst="rect">
            <a:avLst/>
          </a:prstGeom>
          <a:solidFill>
            <a:srgbClr val="3F59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4"/>
              <a:buFont typeface="Arial"/>
              <a:buNone/>
            </a:pPr>
            <a:r>
              <a:t/>
            </a:r>
            <a:endParaRPr b="0" i="0" sz="1404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20000">
        <p:fade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ING slide">
  <p:cSld name="RING slide">
    <p:bg>
      <p:bgPr>
        <a:blipFill>
          <a:blip r:embed="rId2">
            <a:alphaModFix amt="60000"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/>
          <p:nvPr>
            <p:ph idx="1" type="body"/>
          </p:nvPr>
        </p:nvSpPr>
        <p:spPr>
          <a:xfrm>
            <a:off x="571927" y="2306216"/>
            <a:ext cx="4156200" cy="24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i="0"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i="0"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27"/>
          <p:cNvSpPr txBox="1"/>
          <p:nvPr>
            <p:ph idx="2" type="body"/>
          </p:nvPr>
        </p:nvSpPr>
        <p:spPr>
          <a:xfrm>
            <a:off x="573515" y="1055030"/>
            <a:ext cx="4154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20000">
        <p:fade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20000">
        <p:fade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9"/>
          <p:cNvSpPr txBox="1"/>
          <p:nvPr>
            <p:ph type="title"/>
          </p:nvPr>
        </p:nvSpPr>
        <p:spPr>
          <a:xfrm>
            <a:off x="628650" y="304800"/>
            <a:ext cx="78867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20000">
        <p:fade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0"/>
          <p:cNvSpPr/>
          <p:nvPr/>
        </p:nvSpPr>
        <p:spPr>
          <a:xfrm>
            <a:off x="4571999" y="0"/>
            <a:ext cx="4572000" cy="571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4"/>
              <a:buFont typeface="Arial"/>
              <a:buNone/>
            </a:pPr>
            <a:r>
              <a:t/>
            </a:r>
            <a:endParaRPr b="0" i="0" sz="1404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30"/>
          <p:cNvSpPr/>
          <p:nvPr/>
        </p:nvSpPr>
        <p:spPr>
          <a:xfrm>
            <a:off x="0" y="0"/>
            <a:ext cx="4572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4"/>
              <a:buFont typeface="Arial"/>
              <a:buNone/>
            </a:pPr>
            <a:r>
              <a:t/>
            </a:r>
            <a:endParaRPr b="0" i="0" sz="1404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30"/>
          <p:cNvSpPr txBox="1"/>
          <p:nvPr>
            <p:ph type="title"/>
          </p:nvPr>
        </p:nvSpPr>
        <p:spPr>
          <a:xfrm>
            <a:off x="811212" y="385482"/>
            <a:ext cx="29496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0"/>
          <p:cNvSpPr txBox="1"/>
          <p:nvPr>
            <p:ph idx="1" type="body"/>
          </p:nvPr>
        </p:nvSpPr>
        <p:spPr>
          <a:xfrm>
            <a:off x="811212" y="1884274"/>
            <a:ext cx="2949600" cy="31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 sz="16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3" name="Google Shape;133;p30"/>
          <p:cNvSpPr txBox="1"/>
          <p:nvPr>
            <p:ph idx="2" type="body"/>
          </p:nvPr>
        </p:nvSpPr>
        <p:spPr>
          <a:xfrm>
            <a:off x="5499752" y="1884274"/>
            <a:ext cx="2949600" cy="31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 sz="16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4" name="Google Shape;134;p30"/>
          <p:cNvSpPr txBox="1"/>
          <p:nvPr>
            <p:ph idx="3" type="body"/>
          </p:nvPr>
        </p:nvSpPr>
        <p:spPr>
          <a:xfrm>
            <a:off x="5499751" y="385482"/>
            <a:ext cx="29496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35" name="Google Shape;135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4340" y="5263887"/>
            <a:ext cx="914400" cy="262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0">
        <p:fade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enko Slide">
  <p:cSld name="Zenko Slide"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1"/>
          <p:cNvSpPr txBox="1"/>
          <p:nvPr>
            <p:ph idx="1" type="body"/>
          </p:nvPr>
        </p:nvSpPr>
        <p:spPr>
          <a:xfrm>
            <a:off x="571927" y="2306216"/>
            <a:ext cx="4156200" cy="24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i="0"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i="0"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31"/>
          <p:cNvSpPr txBox="1"/>
          <p:nvPr>
            <p:ph idx="2" type="body"/>
          </p:nvPr>
        </p:nvSpPr>
        <p:spPr>
          <a:xfrm>
            <a:off x="573515" y="1055030"/>
            <a:ext cx="4154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39" name="Google Shape;139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8398" y="5270570"/>
            <a:ext cx="914399" cy="248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0">
        <p:fade/>
      </p:transition>
    </mc:Choice>
    <mc:Fallback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ck bullets">
  <p:cSld name="Black bullets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628650" y="304800"/>
            <a:ext cx="78867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32"/>
          <p:cNvSpPr txBox="1"/>
          <p:nvPr>
            <p:ph idx="1" type="body"/>
          </p:nvPr>
        </p:nvSpPr>
        <p:spPr>
          <a:xfrm>
            <a:off x="628650" y="1562100"/>
            <a:ext cx="7886700" cy="36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200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Headline Only">
  <p:cSld name="3_Headline 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628650" y="129986"/>
            <a:ext cx="78867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b="1" i="0" sz="36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  <mc:AlternateContent>
    <mc:Choice Requires="p14">
      <p:transition p14:dur="10">
        <p:fade/>
      </p:transition>
    </mc:Choice>
    <mc:Fallback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General Slide">
  <p:cSld name="4_General Slide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628650" y="129986"/>
            <a:ext cx="78867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b="1" i="0" sz="36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6" name="Google Shape;146;p33"/>
          <p:cNvSpPr txBox="1"/>
          <p:nvPr>
            <p:ph idx="1" type="body"/>
          </p:nvPr>
        </p:nvSpPr>
        <p:spPr>
          <a:xfrm>
            <a:off x="628650" y="1432112"/>
            <a:ext cx="7886700" cy="3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20000">
        <p:fade/>
      </p:transition>
    </mc:Choice>
    <mc:Fallback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bg>
      <p:bgPr>
        <a:solidFill>
          <a:schemeClr val="l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4"/>
          <p:cNvSpPr/>
          <p:nvPr/>
        </p:nvSpPr>
        <p:spPr>
          <a:xfrm>
            <a:off x="4173166" y="400541"/>
            <a:ext cx="797700" cy="9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4"/>
              <a:buFont typeface="Arial"/>
              <a:buNone/>
            </a:pPr>
            <a:r>
              <a:t/>
            </a:r>
            <a:endParaRPr b="0" i="0" sz="1404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34"/>
          <p:cNvSpPr/>
          <p:nvPr/>
        </p:nvSpPr>
        <p:spPr>
          <a:xfrm>
            <a:off x="5843824" y="1556884"/>
            <a:ext cx="2922900" cy="3688800"/>
          </a:xfrm>
          <a:prstGeom prst="roundRect">
            <a:avLst>
              <a:gd fmla="val 3236" name="adj"/>
            </a:avLst>
          </a:prstGeom>
          <a:solidFill>
            <a:schemeClr val="accent5"/>
          </a:solidFill>
          <a:ln cap="flat" cmpd="sng" w="127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4"/>
              <a:buFont typeface="Arial"/>
              <a:buNone/>
            </a:pPr>
            <a:r>
              <a:t/>
            </a:r>
            <a:endParaRPr b="0" i="0" sz="1404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34"/>
          <p:cNvSpPr/>
          <p:nvPr/>
        </p:nvSpPr>
        <p:spPr>
          <a:xfrm>
            <a:off x="384719" y="1556886"/>
            <a:ext cx="2278200" cy="669600"/>
          </a:xfrm>
          <a:prstGeom prst="roundRect">
            <a:avLst>
              <a:gd fmla="val 10465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4"/>
              <a:buFont typeface="Arial"/>
              <a:buNone/>
            </a:pPr>
            <a:r>
              <a:t/>
            </a:r>
            <a:endParaRPr b="0" i="0" sz="1404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34"/>
          <p:cNvSpPr/>
          <p:nvPr/>
        </p:nvSpPr>
        <p:spPr>
          <a:xfrm>
            <a:off x="3106711" y="1556886"/>
            <a:ext cx="2278800" cy="669600"/>
          </a:xfrm>
          <a:prstGeom prst="roundRect">
            <a:avLst>
              <a:gd fmla="val 10465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4"/>
              <a:buFont typeface="Arial"/>
              <a:buNone/>
            </a:pPr>
            <a:r>
              <a:t/>
            </a:r>
            <a:endParaRPr b="0" i="0" sz="1404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34"/>
          <p:cNvSpPr/>
          <p:nvPr/>
        </p:nvSpPr>
        <p:spPr>
          <a:xfrm>
            <a:off x="5842502" y="1558246"/>
            <a:ext cx="2924400" cy="668400"/>
          </a:xfrm>
          <a:prstGeom prst="roundRect">
            <a:avLst>
              <a:gd fmla="val 8565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4"/>
              <a:buFont typeface="Arial"/>
              <a:buNone/>
            </a:pPr>
            <a:r>
              <a:t/>
            </a:r>
            <a:endParaRPr b="0" i="0" sz="1404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34"/>
          <p:cNvSpPr/>
          <p:nvPr/>
        </p:nvSpPr>
        <p:spPr>
          <a:xfrm>
            <a:off x="386067" y="1556884"/>
            <a:ext cx="2280900" cy="3688800"/>
          </a:xfrm>
          <a:prstGeom prst="roundRect">
            <a:avLst>
              <a:gd fmla="val 3236" name="adj"/>
            </a:avLst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4"/>
              <a:buFont typeface="Arial"/>
              <a:buNone/>
            </a:pPr>
            <a:r>
              <a:t/>
            </a:r>
            <a:endParaRPr b="0" i="0" sz="1404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34"/>
          <p:cNvSpPr/>
          <p:nvPr/>
        </p:nvSpPr>
        <p:spPr>
          <a:xfrm>
            <a:off x="390450" y="2094812"/>
            <a:ext cx="2280900" cy="1635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4"/>
              <a:buFont typeface="Arial"/>
              <a:buNone/>
            </a:pPr>
            <a:r>
              <a:t/>
            </a:r>
            <a:endParaRPr b="0" i="0" sz="1404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34"/>
          <p:cNvSpPr/>
          <p:nvPr/>
        </p:nvSpPr>
        <p:spPr>
          <a:xfrm>
            <a:off x="3108389" y="1556884"/>
            <a:ext cx="2278800" cy="3688800"/>
          </a:xfrm>
          <a:prstGeom prst="roundRect">
            <a:avLst>
              <a:gd fmla="val 3236" name="adj"/>
            </a:avLst>
          </a:prstGeom>
          <a:noFill/>
          <a:ln cap="flat" cmpd="sng" w="127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4"/>
              <a:buFont typeface="Arial"/>
              <a:buNone/>
            </a:pPr>
            <a:r>
              <a:t/>
            </a:r>
            <a:endParaRPr b="0" i="0" sz="1404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34"/>
          <p:cNvSpPr/>
          <p:nvPr/>
        </p:nvSpPr>
        <p:spPr>
          <a:xfrm>
            <a:off x="3112772" y="2094812"/>
            <a:ext cx="2278800" cy="163500"/>
          </a:xfrm>
          <a:prstGeom prst="roundRect">
            <a:avLst>
              <a:gd fmla="val 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4"/>
              <a:buFont typeface="Arial"/>
              <a:buNone/>
            </a:pPr>
            <a:r>
              <a:t/>
            </a:r>
            <a:endParaRPr b="0" i="0" sz="1404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34"/>
          <p:cNvSpPr txBox="1"/>
          <p:nvPr/>
        </p:nvSpPr>
        <p:spPr>
          <a:xfrm>
            <a:off x="2724354" y="1488822"/>
            <a:ext cx="30387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swald"/>
              <a:buNone/>
            </a:pPr>
            <a:r>
              <a:rPr b="1" i="0" lang="en-US" sz="26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SOLUTION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34"/>
          <p:cNvSpPr txBox="1"/>
          <p:nvPr/>
        </p:nvSpPr>
        <p:spPr>
          <a:xfrm>
            <a:off x="5708932" y="1488822"/>
            <a:ext cx="30588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swald"/>
              <a:buNone/>
            </a:pPr>
            <a:r>
              <a:rPr b="1" i="0" lang="en-US" sz="26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ACHIEVEMENTS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34"/>
          <p:cNvSpPr/>
          <p:nvPr/>
        </p:nvSpPr>
        <p:spPr>
          <a:xfrm>
            <a:off x="2783740" y="3076616"/>
            <a:ext cx="82500" cy="431700"/>
          </a:xfrm>
          <a:prstGeom prst="chevron">
            <a:avLst>
              <a:gd fmla="val 50000" name="adj"/>
            </a:avLst>
          </a:prstGeom>
          <a:solidFill>
            <a:srgbClr val="AEAB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4"/>
              <a:buFont typeface="Arial"/>
              <a:buNone/>
            </a:pPr>
            <a:r>
              <a:t/>
            </a:r>
            <a:endParaRPr b="0" i="0" sz="140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34"/>
          <p:cNvSpPr/>
          <p:nvPr/>
        </p:nvSpPr>
        <p:spPr>
          <a:xfrm>
            <a:off x="2868604" y="3076616"/>
            <a:ext cx="82500" cy="431700"/>
          </a:xfrm>
          <a:prstGeom prst="chevron">
            <a:avLst>
              <a:gd fmla="val 50000" name="adj"/>
            </a:avLst>
          </a:prstGeom>
          <a:solidFill>
            <a:srgbClr val="75707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4"/>
              <a:buFont typeface="Arial"/>
              <a:buNone/>
            </a:pPr>
            <a:r>
              <a:t/>
            </a:r>
            <a:endParaRPr b="0" i="0" sz="140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34"/>
          <p:cNvSpPr/>
          <p:nvPr/>
        </p:nvSpPr>
        <p:spPr>
          <a:xfrm>
            <a:off x="5517864" y="3076616"/>
            <a:ext cx="82500" cy="431700"/>
          </a:xfrm>
          <a:prstGeom prst="chevron">
            <a:avLst>
              <a:gd fmla="val 50000" name="adj"/>
            </a:avLst>
          </a:prstGeom>
          <a:solidFill>
            <a:srgbClr val="AEABA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4"/>
              <a:buFont typeface="Arial"/>
              <a:buNone/>
            </a:pPr>
            <a:r>
              <a:t/>
            </a:r>
            <a:endParaRPr b="0" i="0" sz="140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34"/>
          <p:cNvSpPr/>
          <p:nvPr/>
        </p:nvSpPr>
        <p:spPr>
          <a:xfrm>
            <a:off x="5602728" y="3076616"/>
            <a:ext cx="82500" cy="431700"/>
          </a:xfrm>
          <a:prstGeom prst="chevron">
            <a:avLst>
              <a:gd fmla="val 50000" name="adj"/>
            </a:avLst>
          </a:prstGeom>
          <a:solidFill>
            <a:srgbClr val="75707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4"/>
              <a:buFont typeface="Arial"/>
              <a:buNone/>
            </a:pPr>
            <a:r>
              <a:t/>
            </a:r>
            <a:endParaRPr b="0" i="0" sz="140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34"/>
          <p:cNvSpPr txBox="1"/>
          <p:nvPr/>
        </p:nvSpPr>
        <p:spPr>
          <a:xfrm>
            <a:off x="11489" y="1488822"/>
            <a:ext cx="30387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Oswald"/>
              <a:buNone/>
            </a:pPr>
            <a:r>
              <a:rPr b="1" i="0" lang="en-US" sz="26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REQUIREMENTS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34"/>
          <p:cNvSpPr txBox="1"/>
          <p:nvPr/>
        </p:nvSpPr>
        <p:spPr>
          <a:xfrm>
            <a:off x="3193253" y="2408949"/>
            <a:ext cx="22167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None/>
            </a:pPr>
            <a:r>
              <a:rPr b="1" i="0" lang="en-US" sz="12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SOFTWARE-DEFINED STORAGE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4"/>
          <p:cNvSpPr txBox="1"/>
          <p:nvPr>
            <p:ph idx="1" type="body"/>
          </p:nvPr>
        </p:nvSpPr>
        <p:spPr>
          <a:xfrm>
            <a:off x="480540" y="2463173"/>
            <a:ext cx="2097000" cy="26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TR"/>
              <a:buChar char="!"/>
              <a:defRPr b="0" sz="1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6" name="Google Shape;166;p34"/>
          <p:cNvSpPr txBox="1"/>
          <p:nvPr>
            <p:ph idx="2" type="body"/>
          </p:nvPr>
        </p:nvSpPr>
        <p:spPr>
          <a:xfrm>
            <a:off x="3188870" y="2681953"/>
            <a:ext cx="2128200" cy="6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04800" lvl="0" marL="457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Noto Sans Symbols"/>
              <a:buChar char="✓"/>
              <a:defRPr b="0" sz="12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7" name="Google Shape;167;p34"/>
          <p:cNvSpPr txBox="1"/>
          <p:nvPr>
            <p:ph idx="3" type="body"/>
          </p:nvPr>
        </p:nvSpPr>
        <p:spPr>
          <a:xfrm>
            <a:off x="6578600" y="2437592"/>
            <a:ext cx="21081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34"/>
          <p:cNvSpPr txBox="1"/>
          <p:nvPr>
            <p:ph idx="4" type="body"/>
          </p:nvPr>
        </p:nvSpPr>
        <p:spPr>
          <a:xfrm>
            <a:off x="6578600" y="2703260"/>
            <a:ext cx="2108100" cy="3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0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69" name="Google Shape;169;p34"/>
          <p:cNvCxnSpPr/>
          <p:nvPr/>
        </p:nvCxnSpPr>
        <p:spPr>
          <a:xfrm>
            <a:off x="6057900" y="2251710"/>
            <a:ext cx="2514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  <mc:AlternateContent>
    <mc:Choice Requires="p14">
      <p:transition spd="slow" p14:dur="20000">
        <p:fade/>
      </p:transition>
    </mc:Choice>
    <mc:Fallback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5"/>
          <p:cNvSpPr/>
          <p:nvPr/>
        </p:nvSpPr>
        <p:spPr>
          <a:xfrm>
            <a:off x="0" y="0"/>
            <a:ext cx="1627200" cy="78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4"/>
              <a:buFont typeface="Arial"/>
              <a:buNone/>
            </a:pPr>
            <a:r>
              <a:t/>
            </a:r>
            <a:endParaRPr b="0" i="0" sz="1404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35"/>
          <p:cNvSpPr/>
          <p:nvPr/>
        </p:nvSpPr>
        <p:spPr>
          <a:xfrm>
            <a:off x="0" y="4894729"/>
            <a:ext cx="9144000" cy="82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4"/>
              <a:buFont typeface="Arial"/>
              <a:buNone/>
            </a:pPr>
            <a:r>
              <a:t/>
            </a:r>
            <a:endParaRPr b="0" i="0" sz="1404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spd="slow" p14:dur="20000">
        <p:fade/>
      </p:transition>
    </mc:Choice>
    <mc:Fallback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6"/>
          <p:cNvSpPr/>
          <p:nvPr/>
        </p:nvSpPr>
        <p:spPr>
          <a:xfrm>
            <a:off x="291029" y="2863018"/>
            <a:ext cx="2554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SCALITY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6"/>
          <p:cNvSpPr/>
          <p:nvPr/>
        </p:nvSpPr>
        <p:spPr>
          <a:xfrm>
            <a:off x="314988" y="4513033"/>
            <a:ext cx="24288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PRESENTATION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6"/>
          <p:cNvSpPr/>
          <p:nvPr/>
        </p:nvSpPr>
        <p:spPr>
          <a:xfrm>
            <a:off x="2845749" y="2980945"/>
            <a:ext cx="92700" cy="1982400"/>
          </a:xfrm>
          <a:prstGeom prst="rect">
            <a:avLst/>
          </a:prstGeom>
          <a:solidFill>
            <a:srgbClr val="3F59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4"/>
              <a:buFont typeface="Arial"/>
              <a:buNone/>
            </a:pPr>
            <a:r>
              <a:t/>
            </a:r>
            <a:endParaRPr b="0" i="0" sz="140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36"/>
          <p:cNvSpPr txBox="1"/>
          <p:nvPr>
            <p:ph idx="1" type="body"/>
          </p:nvPr>
        </p:nvSpPr>
        <p:spPr>
          <a:xfrm>
            <a:off x="320982" y="3663329"/>
            <a:ext cx="24228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4800">
                <a:latin typeface="Oswald"/>
                <a:ea typeface="Oswald"/>
                <a:cs typeface="Oswald"/>
                <a:sym typeface="Oswald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8" name="Google Shape;178;p36"/>
          <p:cNvSpPr txBox="1"/>
          <p:nvPr>
            <p:ph idx="2" type="body"/>
          </p:nvPr>
        </p:nvSpPr>
        <p:spPr>
          <a:xfrm>
            <a:off x="3040389" y="3507674"/>
            <a:ext cx="24228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0" sz="3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" name="Google Shape;179;p36"/>
          <p:cNvSpPr txBox="1"/>
          <p:nvPr>
            <p:ph idx="3" type="body"/>
          </p:nvPr>
        </p:nvSpPr>
        <p:spPr>
          <a:xfrm>
            <a:off x="3040387" y="3955686"/>
            <a:ext cx="24228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0" sz="3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p36"/>
          <p:cNvSpPr txBox="1"/>
          <p:nvPr>
            <p:ph idx="4" type="body"/>
          </p:nvPr>
        </p:nvSpPr>
        <p:spPr>
          <a:xfrm>
            <a:off x="3040388" y="4555767"/>
            <a:ext cx="24228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20000">
        <p:fade/>
      </p:transition>
    </mc:Choice>
    <mc:Fallback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bg>
      <p:bgPr>
        <a:solidFill>
          <a:schemeClr val="dk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7"/>
          <p:cNvSpPr/>
          <p:nvPr/>
        </p:nvSpPr>
        <p:spPr>
          <a:xfrm>
            <a:off x="7581900" y="4914900"/>
            <a:ext cx="1447800" cy="6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4"/>
              <a:buFont typeface="Arial"/>
              <a:buNone/>
            </a:pPr>
            <a:r>
              <a:t/>
            </a:r>
            <a:endParaRPr b="0" i="0" sz="1404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37"/>
          <p:cNvSpPr txBox="1"/>
          <p:nvPr>
            <p:ph type="title"/>
          </p:nvPr>
        </p:nvSpPr>
        <p:spPr>
          <a:xfrm>
            <a:off x="628650" y="304800"/>
            <a:ext cx="78867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4" name="Google Shape;184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6945" y="5284552"/>
            <a:ext cx="889556" cy="2430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0">
        <p:fade/>
      </p:transition>
    </mc:Choice>
    <mc:Fallback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Simple">
  <p:cSld name="Title Slide Simple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8"/>
          <p:cNvSpPr txBox="1"/>
          <p:nvPr>
            <p:ph type="ctrTitle"/>
          </p:nvPr>
        </p:nvSpPr>
        <p:spPr>
          <a:xfrm>
            <a:off x="1143000" y="935038"/>
            <a:ext cx="68580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38"/>
          <p:cNvSpPr txBox="1"/>
          <p:nvPr>
            <p:ph idx="1" type="subTitle"/>
          </p:nvPr>
        </p:nvSpPr>
        <p:spPr>
          <a:xfrm>
            <a:off x="1143000" y="3001963"/>
            <a:ext cx="6858000" cy="13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 sz="16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20000">
        <p:fade/>
      </p:transition>
    </mc:Choice>
    <mc:Fallback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Zenko Slide">
  <p:cSld name="1_Zenko Slide">
    <p:bg>
      <p:bgPr>
        <a:solidFill>
          <a:schemeClr val="l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9"/>
          <p:cNvSpPr txBox="1"/>
          <p:nvPr>
            <p:ph idx="1" type="body"/>
          </p:nvPr>
        </p:nvSpPr>
        <p:spPr>
          <a:xfrm>
            <a:off x="571927" y="2306216"/>
            <a:ext cx="4156200" cy="24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i="0" sz="1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i="0"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b="0" i="0" sz="11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0" name="Google Shape;190;p39"/>
          <p:cNvSpPr txBox="1"/>
          <p:nvPr>
            <p:ph idx="2" type="body"/>
          </p:nvPr>
        </p:nvSpPr>
        <p:spPr>
          <a:xfrm>
            <a:off x="573515" y="1055030"/>
            <a:ext cx="4154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latin typeface="Oswald"/>
                <a:ea typeface="Oswald"/>
                <a:cs typeface="Oswald"/>
                <a:sym typeface="Oswald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191" name="Google Shape;191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28399" y="5270570"/>
            <a:ext cx="914399" cy="248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0">
        <p:fade/>
      </p:transition>
    </mc:Choice>
    <mc:Fallback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0"/>
          <p:cNvSpPr/>
          <p:nvPr>
            <p:ph idx="2" type="pic"/>
          </p:nvPr>
        </p:nvSpPr>
        <p:spPr>
          <a:xfrm>
            <a:off x="4572000" y="0"/>
            <a:ext cx="4572000" cy="5715000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40"/>
          <p:cNvSpPr txBox="1"/>
          <p:nvPr>
            <p:ph type="title"/>
          </p:nvPr>
        </p:nvSpPr>
        <p:spPr>
          <a:xfrm>
            <a:off x="630238" y="381000"/>
            <a:ext cx="29496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swald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40"/>
          <p:cNvSpPr txBox="1"/>
          <p:nvPr>
            <p:ph idx="1" type="body"/>
          </p:nvPr>
        </p:nvSpPr>
        <p:spPr>
          <a:xfrm>
            <a:off x="630238" y="1857380"/>
            <a:ext cx="2949600" cy="31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 sz="16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20000">
        <p:fade/>
      </p:transition>
    </mc:Choice>
    <mc:Fallback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(entirely)" showMasterSp="0">
  <p:cSld name="blank (entirely)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4340" y="5263887"/>
            <a:ext cx="822960" cy="236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 Layout 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/>
          <p:nvPr/>
        </p:nvSpPr>
        <p:spPr>
          <a:xfrm>
            <a:off x="143261" y="2437354"/>
            <a:ext cx="2780400" cy="10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50" lIns="68725" spcFirstLastPara="1" rIns="68725" wrap="square" tIns="343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Oswald"/>
              <a:buNone/>
            </a:pPr>
            <a:r>
              <a:rPr b="1" i="0" lang="en-US" sz="54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SCALITY</a:t>
            </a:r>
            <a:endParaRPr b="0" i="0" sz="5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43"/>
          <p:cNvSpPr/>
          <p:nvPr/>
        </p:nvSpPr>
        <p:spPr>
          <a:xfrm>
            <a:off x="2923592" y="2520468"/>
            <a:ext cx="95100" cy="226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350" lIns="68725" spcFirstLastPara="1" rIns="68725" wrap="square" tIns="343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alibri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43"/>
          <p:cNvSpPr txBox="1"/>
          <p:nvPr/>
        </p:nvSpPr>
        <p:spPr>
          <a:xfrm>
            <a:off x="155756" y="3894000"/>
            <a:ext cx="2755200" cy="8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725" lIns="68725" spcFirstLastPara="1" rIns="68725" wrap="square" tIns="68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Oswald"/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PRESENTATION</a:t>
            </a:r>
            <a:endParaRPr b="1" i="0" sz="3000" u="none" cap="none" strike="noStrike"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9" name="Google Shape;209;p43"/>
          <p:cNvSpPr txBox="1"/>
          <p:nvPr>
            <p:ph type="title"/>
          </p:nvPr>
        </p:nvSpPr>
        <p:spPr>
          <a:xfrm>
            <a:off x="561000" y="4419958"/>
            <a:ext cx="21879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200" lIns="122200" spcFirstLastPara="1" rIns="122200" wrap="square" tIns="12220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Oswald"/>
              <a:buNone/>
              <a:defRPr sz="18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210" name="Google Shape;210;p43"/>
          <p:cNvSpPr/>
          <p:nvPr/>
        </p:nvSpPr>
        <p:spPr>
          <a:xfrm>
            <a:off x="143269" y="3262000"/>
            <a:ext cx="27804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50" lIns="68725" spcFirstLastPara="1" rIns="68725" wrap="square" tIns="343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Oswald"/>
              <a:buNone/>
            </a:pPr>
            <a:r>
              <a:rPr b="1" i="0" lang="en-US" sz="39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TECHNICAL</a:t>
            </a:r>
            <a:endParaRPr b="0" i="0" sz="39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43"/>
          <p:cNvSpPr txBox="1"/>
          <p:nvPr>
            <p:ph idx="1" type="subTitle"/>
          </p:nvPr>
        </p:nvSpPr>
        <p:spPr>
          <a:xfrm>
            <a:off x="3193463" y="3199667"/>
            <a:ext cx="54603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200" lIns="122200" spcFirstLastPara="1" rIns="122200" wrap="square" tIns="12220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2700"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  <p:sp>
        <p:nvSpPr>
          <p:cNvPr id="212" name="Google Shape;212;p43"/>
          <p:cNvSpPr txBox="1"/>
          <p:nvPr>
            <p:ph idx="2" type="subTitle"/>
          </p:nvPr>
        </p:nvSpPr>
        <p:spPr>
          <a:xfrm>
            <a:off x="3216300" y="3744708"/>
            <a:ext cx="53031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2200" lIns="122200" spcFirstLastPara="1" rIns="122200" wrap="square" tIns="12220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/>
            </a:lvl3pPr>
            <a:lvl4pPr lvl="3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General Slide">
  <p:cSld name="4_General Slid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628650" y="129986"/>
            <a:ext cx="78867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b="1" i="0" sz="36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628650" y="1432112"/>
            <a:ext cx="7886700" cy="37651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p14:dur="10">
        <p:fade/>
      </p:transition>
    </mc:Choice>
    <mc:Fallback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White and Black">
  <p:cSld name="10_White and Black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/>
          <p:nvPr/>
        </p:nvSpPr>
        <p:spPr>
          <a:xfrm>
            <a:off x="0" y="0"/>
            <a:ext cx="4572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800" lIns="91650" spcFirstLastPara="1" rIns="91650" wrap="square" tIns="45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44"/>
          <p:cNvSpPr txBox="1"/>
          <p:nvPr>
            <p:ph type="title"/>
          </p:nvPr>
        </p:nvSpPr>
        <p:spPr>
          <a:xfrm>
            <a:off x="327112" y="311518"/>
            <a:ext cx="38331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800" lIns="91650" spcFirstLastPara="1" rIns="91650" wrap="square" tIns="458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sz="36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44"/>
          <p:cNvSpPr txBox="1"/>
          <p:nvPr>
            <p:ph idx="1" type="body"/>
          </p:nvPr>
        </p:nvSpPr>
        <p:spPr>
          <a:xfrm>
            <a:off x="327112" y="1192295"/>
            <a:ext cx="3833100" cy="3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800" lIns="91650" spcFirstLastPara="1" rIns="91650" wrap="square" tIns="45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17" name="Google Shape;217;p44"/>
          <p:cNvSpPr txBox="1"/>
          <p:nvPr>
            <p:ph idx="2" type="body"/>
          </p:nvPr>
        </p:nvSpPr>
        <p:spPr>
          <a:xfrm>
            <a:off x="5015652" y="1192295"/>
            <a:ext cx="3833100" cy="3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800" lIns="91650" spcFirstLastPara="1" rIns="91650" wrap="square" tIns="45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18" name="Google Shape;218;p44"/>
          <p:cNvSpPr txBox="1"/>
          <p:nvPr>
            <p:ph idx="3" type="body"/>
          </p:nvPr>
        </p:nvSpPr>
        <p:spPr>
          <a:xfrm>
            <a:off x="5015651" y="311518"/>
            <a:ext cx="38331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800" lIns="91650" spcFirstLastPara="1" rIns="91650" wrap="square" tIns="45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19" name="Google Shape;219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8398" y="5270570"/>
            <a:ext cx="822959" cy="22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4340" y="5263887"/>
            <a:ext cx="822960" cy="236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Blank">
  <p:cSld name="7_Blank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5"/>
          <p:cNvSpPr/>
          <p:nvPr/>
        </p:nvSpPr>
        <p:spPr>
          <a:xfrm>
            <a:off x="0" y="0"/>
            <a:ext cx="1627200" cy="78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800" lIns="91650" spcFirstLastPara="1" rIns="91650" wrap="square" tIns="45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45"/>
          <p:cNvSpPr/>
          <p:nvPr/>
        </p:nvSpPr>
        <p:spPr>
          <a:xfrm>
            <a:off x="0" y="4894729"/>
            <a:ext cx="9144000" cy="820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800" lIns="91650" spcFirstLastPara="1" rIns="91650" wrap="square" tIns="45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4340" y="5263887"/>
            <a:ext cx="822960" cy="236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>
  <p:cSld name="Section Header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6"/>
          <p:cNvSpPr txBox="1"/>
          <p:nvPr>
            <p:ph type="title"/>
          </p:nvPr>
        </p:nvSpPr>
        <p:spPr>
          <a:xfrm>
            <a:off x="299194" y="2867229"/>
            <a:ext cx="8536200" cy="94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2200" lIns="122200" spcFirstLastPara="1" rIns="122200" wrap="square" tIns="1222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swald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cxnSp>
        <p:nvCxnSpPr>
          <p:cNvPr id="227" name="Google Shape;227;p46"/>
          <p:cNvCxnSpPr/>
          <p:nvPr/>
        </p:nvCxnSpPr>
        <p:spPr>
          <a:xfrm>
            <a:off x="410606" y="2794000"/>
            <a:ext cx="982500" cy="0"/>
          </a:xfrm>
          <a:prstGeom prst="straightConnector1">
            <a:avLst/>
          </a:prstGeom>
          <a:noFill/>
          <a:ln cap="flat" cmpd="sng" w="1143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28" name="Google Shape;228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4340" y="5263887"/>
            <a:ext cx="822960" cy="236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6"/>
          <p:cNvPicPr preferRelativeResize="0"/>
          <p:nvPr/>
        </p:nvPicPr>
        <p:blipFill rotWithShape="1">
          <a:blip r:embed="rId3">
            <a:alphaModFix/>
          </a:blip>
          <a:srcRect b="37213" l="0" r="0" t="0"/>
          <a:stretch/>
        </p:blipFill>
        <p:spPr>
          <a:xfrm>
            <a:off x="299194" y="3812479"/>
            <a:ext cx="1516427" cy="1521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ver Page">
  <p:cSld name="1_Cover Page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7"/>
          <p:cNvSpPr/>
          <p:nvPr/>
        </p:nvSpPr>
        <p:spPr>
          <a:xfrm>
            <a:off x="139337" y="2863018"/>
            <a:ext cx="2706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800" lIns="91650" spcFirstLastPara="1" rIns="91650" wrap="square" tIns="45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Oswald"/>
              <a:buNone/>
            </a:pPr>
            <a:r>
              <a:rPr b="1" i="0" lang="en-US" sz="54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SCALITY</a:t>
            </a:r>
            <a:endParaRPr b="0" i="0" sz="5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47"/>
          <p:cNvSpPr/>
          <p:nvPr/>
        </p:nvSpPr>
        <p:spPr>
          <a:xfrm>
            <a:off x="139337" y="4513033"/>
            <a:ext cx="2706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800" lIns="91650" spcFirstLastPara="1" rIns="91650" wrap="square" tIns="45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PRESENTATION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47"/>
          <p:cNvSpPr/>
          <p:nvPr/>
        </p:nvSpPr>
        <p:spPr>
          <a:xfrm>
            <a:off x="2845749" y="2980945"/>
            <a:ext cx="92700" cy="198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800" lIns="91650" spcFirstLastPara="1" rIns="91650" wrap="square" tIns="45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47"/>
          <p:cNvSpPr txBox="1"/>
          <p:nvPr>
            <p:ph idx="1" type="body"/>
          </p:nvPr>
        </p:nvSpPr>
        <p:spPr>
          <a:xfrm>
            <a:off x="3040389" y="3507674"/>
            <a:ext cx="24228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800" lIns="91650" spcFirstLastPara="1" rIns="91650" wrap="square" tIns="45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5" name="Google Shape;235;p47"/>
          <p:cNvSpPr txBox="1"/>
          <p:nvPr>
            <p:ph idx="2" type="body"/>
          </p:nvPr>
        </p:nvSpPr>
        <p:spPr>
          <a:xfrm>
            <a:off x="3040387" y="3955686"/>
            <a:ext cx="24228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800" lIns="91650" spcFirstLastPara="1" rIns="91650" wrap="square" tIns="45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0" sz="32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6" name="Google Shape;236;p47"/>
          <p:cNvSpPr txBox="1"/>
          <p:nvPr>
            <p:ph idx="3" type="body"/>
          </p:nvPr>
        </p:nvSpPr>
        <p:spPr>
          <a:xfrm>
            <a:off x="3040388" y="4555767"/>
            <a:ext cx="24228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800" lIns="91650" spcFirstLastPara="1" rIns="91650" wrap="square" tIns="45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mpty">
  <p:cSld name="2_Empty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Headline Only">
  <p:cSld name="3_Headline Only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9"/>
          <p:cNvSpPr txBox="1"/>
          <p:nvPr>
            <p:ph type="title"/>
          </p:nvPr>
        </p:nvSpPr>
        <p:spPr>
          <a:xfrm>
            <a:off x="628650" y="129986"/>
            <a:ext cx="78867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800" lIns="91650" spcFirstLastPara="1" rIns="91650" wrap="square" tIns="458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swald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General Slide">
  <p:cSld name="4_General Slide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0"/>
          <p:cNvSpPr txBox="1"/>
          <p:nvPr>
            <p:ph type="title"/>
          </p:nvPr>
        </p:nvSpPr>
        <p:spPr>
          <a:xfrm>
            <a:off x="628650" y="129986"/>
            <a:ext cx="78867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800" lIns="91650" spcFirstLastPara="1" rIns="91650" wrap="square" tIns="458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swald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50"/>
          <p:cNvSpPr txBox="1"/>
          <p:nvPr>
            <p:ph idx="1" type="body"/>
          </p:nvPr>
        </p:nvSpPr>
        <p:spPr>
          <a:xfrm>
            <a:off x="628650" y="1432112"/>
            <a:ext cx="7886700" cy="3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800" lIns="91650" spcFirstLastPara="1" rIns="91650" wrap="square" tIns="4580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sz="2000"/>
            </a:lvl1pPr>
            <a:lvl2pPr indent="-3429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/>
            </a:lvl2pPr>
            <a:lvl3pPr indent="-3302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General Slide (with subtitle)">
  <p:cSld name="5_General Slide (with subtitle)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1"/>
          <p:cNvSpPr txBox="1"/>
          <p:nvPr>
            <p:ph type="title"/>
          </p:nvPr>
        </p:nvSpPr>
        <p:spPr>
          <a:xfrm>
            <a:off x="628650" y="129986"/>
            <a:ext cx="78867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800" lIns="91650" spcFirstLastPara="1" rIns="91650" wrap="square" tIns="458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swald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51"/>
          <p:cNvSpPr txBox="1"/>
          <p:nvPr>
            <p:ph idx="1" type="body"/>
          </p:nvPr>
        </p:nvSpPr>
        <p:spPr>
          <a:xfrm>
            <a:off x="628650" y="1559856"/>
            <a:ext cx="7886700" cy="3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800" lIns="91650" spcFirstLastPara="1" rIns="91650" wrap="square" tIns="4580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sz="2000"/>
            </a:lvl1pPr>
            <a:lvl2pPr indent="-3429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/>
            </a:lvl2pPr>
            <a:lvl3pPr indent="-3302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6" name="Google Shape;246;p51"/>
          <p:cNvSpPr txBox="1"/>
          <p:nvPr>
            <p:ph idx="2" type="body"/>
          </p:nvPr>
        </p:nvSpPr>
        <p:spPr>
          <a:xfrm>
            <a:off x="628650" y="974536"/>
            <a:ext cx="78867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800" lIns="91650" spcFirstLastPara="1" rIns="91650" wrap="square" tIns="45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Bold Statement">
  <p:cSld name="6_Bold Statement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2"/>
          <p:cNvSpPr txBox="1"/>
          <p:nvPr>
            <p:ph type="ctrTitle"/>
          </p:nvPr>
        </p:nvSpPr>
        <p:spPr>
          <a:xfrm>
            <a:off x="480600" y="935037"/>
            <a:ext cx="8182800" cy="1994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800" lIns="91650" spcFirstLastPara="1" rIns="91650" wrap="square" tIns="458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52"/>
          <p:cNvSpPr txBox="1"/>
          <p:nvPr>
            <p:ph idx="1" type="subTitle"/>
          </p:nvPr>
        </p:nvSpPr>
        <p:spPr>
          <a:xfrm>
            <a:off x="480600" y="3001963"/>
            <a:ext cx="8182800" cy="13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800" lIns="91650" spcFirstLastPara="1" rIns="91650" wrap="square" tIns="45800">
            <a:noAutofit/>
          </a:bodyPr>
          <a:lstStyle>
            <a:lvl1pPr lv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i="0" sz="20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Section Title" type="secHead">
  <p:cSld name="SECTION_HEADER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3"/>
          <p:cNvSpPr txBox="1"/>
          <p:nvPr>
            <p:ph type="title"/>
          </p:nvPr>
        </p:nvSpPr>
        <p:spPr>
          <a:xfrm>
            <a:off x="623888" y="1425575"/>
            <a:ext cx="7886700" cy="2376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800" lIns="91650" spcFirstLastPara="1" rIns="91650" wrap="square" tIns="458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swald"/>
              <a:buNone/>
              <a:defRPr b="1"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53"/>
          <p:cNvSpPr txBox="1"/>
          <p:nvPr>
            <p:ph idx="1" type="body"/>
          </p:nvPr>
        </p:nvSpPr>
        <p:spPr>
          <a:xfrm>
            <a:off x="623888" y="3824288"/>
            <a:ext cx="7886700" cy="12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800" lIns="91650" spcFirstLastPara="1" rIns="91650" wrap="square" tIns="45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  <a:defRPr b="1" sz="2000">
                <a:solidFill>
                  <a:schemeClr val="accent4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General Slide (with subtitle)">
  <p:cSld name="5_General Slide (with subtitle)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628650" y="129986"/>
            <a:ext cx="78867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b="1" i="0" sz="36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" name="Google Shape;31;p6"/>
          <p:cNvSpPr txBox="1"/>
          <p:nvPr>
            <p:ph idx="1" type="body"/>
          </p:nvPr>
        </p:nvSpPr>
        <p:spPr>
          <a:xfrm>
            <a:off x="628650" y="1559856"/>
            <a:ext cx="7886700" cy="36374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2" type="body"/>
          </p:nvPr>
        </p:nvSpPr>
        <p:spPr>
          <a:xfrm>
            <a:off x="628650" y="974536"/>
            <a:ext cx="7886700" cy="357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p14:dur="10">
        <p:fade/>
      </p:transition>
    </mc:Choice>
    <mc:Fallback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Black and White">
  <p:cSld name="9_Black and White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4"/>
          <p:cNvSpPr/>
          <p:nvPr/>
        </p:nvSpPr>
        <p:spPr>
          <a:xfrm>
            <a:off x="4571999" y="0"/>
            <a:ext cx="4572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800" lIns="91650" spcFirstLastPara="1" rIns="91650" wrap="square" tIns="45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54"/>
          <p:cNvSpPr txBox="1"/>
          <p:nvPr>
            <p:ph type="title"/>
          </p:nvPr>
        </p:nvSpPr>
        <p:spPr>
          <a:xfrm>
            <a:off x="327112" y="311518"/>
            <a:ext cx="38331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800" lIns="91650" spcFirstLastPara="1" rIns="91650" wrap="square" tIns="458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swald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54"/>
          <p:cNvSpPr txBox="1"/>
          <p:nvPr>
            <p:ph idx="1" type="body"/>
          </p:nvPr>
        </p:nvSpPr>
        <p:spPr>
          <a:xfrm>
            <a:off x="327112" y="1192295"/>
            <a:ext cx="3833100" cy="3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800" lIns="91650" spcFirstLastPara="1" rIns="91650" wrap="square" tIns="45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57" name="Google Shape;257;p54"/>
          <p:cNvSpPr txBox="1"/>
          <p:nvPr>
            <p:ph idx="2" type="body"/>
          </p:nvPr>
        </p:nvSpPr>
        <p:spPr>
          <a:xfrm>
            <a:off x="5015652" y="1192295"/>
            <a:ext cx="3833100" cy="3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800" lIns="91650" spcFirstLastPara="1" rIns="91650" wrap="square" tIns="45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58" name="Google Shape;258;p54"/>
          <p:cNvSpPr txBox="1"/>
          <p:nvPr>
            <p:ph idx="3" type="body"/>
          </p:nvPr>
        </p:nvSpPr>
        <p:spPr>
          <a:xfrm>
            <a:off x="5015651" y="311518"/>
            <a:ext cx="3833100" cy="73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800" lIns="91650" spcFirstLastPara="1" rIns="91650" wrap="square" tIns="45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59" name="Google Shape;259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28398" y="5270570"/>
            <a:ext cx="822959" cy="22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>
  <p:cSld name="1_Blank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5"/>
          <p:cNvSpPr/>
          <p:nvPr/>
        </p:nvSpPr>
        <p:spPr>
          <a:xfrm>
            <a:off x="0" y="0"/>
            <a:ext cx="4572000" cy="571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800" lIns="91650" spcFirstLastPara="1" rIns="91650" wrap="square" tIns="45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55"/>
          <p:cNvSpPr txBox="1"/>
          <p:nvPr>
            <p:ph type="title"/>
          </p:nvPr>
        </p:nvSpPr>
        <p:spPr>
          <a:xfrm>
            <a:off x="811212" y="385482"/>
            <a:ext cx="29496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800" lIns="91650" spcFirstLastPara="1" rIns="91650" wrap="square" tIns="458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swald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55"/>
          <p:cNvSpPr txBox="1"/>
          <p:nvPr>
            <p:ph idx="1" type="body"/>
          </p:nvPr>
        </p:nvSpPr>
        <p:spPr>
          <a:xfrm>
            <a:off x="811212" y="1884274"/>
            <a:ext cx="2949600" cy="31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800" lIns="91650" spcFirstLastPara="1" rIns="91650" wrap="square" tIns="45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0" i="0" sz="16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64" name="Google Shape;264;p55"/>
          <p:cNvSpPr txBox="1"/>
          <p:nvPr>
            <p:ph idx="2" type="body"/>
          </p:nvPr>
        </p:nvSpPr>
        <p:spPr>
          <a:xfrm>
            <a:off x="5499752" y="1884274"/>
            <a:ext cx="2949600" cy="31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800" lIns="91650" spcFirstLastPara="1" rIns="91650" wrap="square" tIns="45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0" i="0" sz="16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65" name="Google Shape;265;p55"/>
          <p:cNvSpPr txBox="1"/>
          <p:nvPr>
            <p:ph idx="3" type="body"/>
          </p:nvPr>
        </p:nvSpPr>
        <p:spPr>
          <a:xfrm>
            <a:off x="5499751" y="385482"/>
            <a:ext cx="29496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800" lIns="91650" spcFirstLastPara="1" rIns="91650" wrap="square" tIns="45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22860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-2286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-2286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-2286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Bold Statement">
  <p:cSld name="6_Bold Stateme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ctrTitle"/>
          </p:nvPr>
        </p:nvSpPr>
        <p:spPr>
          <a:xfrm>
            <a:off x="480527" y="935038"/>
            <a:ext cx="8182800" cy="19907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b="1" i="0" sz="48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Google Shape;35;p7"/>
          <p:cNvSpPr txBox="1"/>
          <p:nvPr>
            <p:ph idx="1" type="subTitle"/>
          </p:nvPr>
        </p:nvSpPr>
        <p:spPr>
          <a:xfrm>
            <a:off x="480527" y="3001963"/>
            <a:ext cx="8182946" cy="13795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p14:dur="1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Blank">
  <p:cSld name="7_Blank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/>
          <p:nvPr/>
        </p:nvSpPr>
        <p:spPr>
          <a:xfrm>
            <a:off x="0" y="0"/>
            <a:ext cx="1627094" cy="77993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4"/>
              <a:buFont typeface="Arial"/>
              <a:buNone/>
            </a:pPr>
            <a:r>
              <a:t/>
            </a:r>
            <a:endParaRPr b="0" i="0" sz="1404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8"/>
          <p:cNvSpPr/>
          <p:nvPr/>
        </p:nvSpPr>
        <p:spPr>
          <a:xfrm>
            <a:off x="0" y="4894729"/>
            <a:ext cx="9144000" cy="82027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4"/>
              <a:buFont typeface="Arial"/>
              <a:buNone/>
            </a:pPr>
            <a:r>
              <a:t/>
            </a:r>
            <a:endParaRPr b="0" i="0" sz="1404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p14:dur="1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Section Title" type="secHead">
  <p:cSld name="SECTION_HEADER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title"/>
          </p:nvPr>
        </p:nvSpPr>
        <p:spPr>
          <a:xfrm>
            <a:off x="623888" y="1425575"/>
            <a:ext cx="7886700" cy="23764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Oswald"/>
              <a:buNone/>
              <a:defRPr b="1" i="0" sz="48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1" type="body"/>
          </p:nvPr>
        </p:nvSpPr>
        <p:spPr>
          <a:xfrm>
            <a:off x="623888" y="3824288"/>
            <a:ext cx="7886700" cy="1250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p14:dur="1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White and Black">
  <p:cSld name="9_White and Black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4571999" y="0"/>
            <a:ext cx="4572000" cy="571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4"/>
              <a:buFont typeface="Arial"/>
              <a:buNone/>
            </a:pPr>
            <a:r>
              <a:t/>
            </a:r>
            <a:endParaRPr b="0" i="0" sz="1404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4572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4"/>
              <a:buFont typeface="Arial"/>
              <a:buNone/>
            </a:pPr>
            <a:r>
              <a:t/>
            </a:r>
            <a:endParaRPr b="0" i="0" sz="1404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10"/>
          <p:cNvSpPr txBox="1"/>
          <p:nvPr>
            <p:ph type="title"/>
          </p:nvPr>
        </p:nvSpPr>
        <p:spPr>
          <a:xfrm>
            <a:off x="327112" y="311518"/>
            <a:ext cx="3833089" cy="730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b="1" i="0" sz="36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27112" y="1192295"/>
            <a:ext cx="3833089" cy="39848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10"/>
          <p:cNvSpPr txBox="1"/>
          <p:nvPr>
            <p:ph idx="2" type="body"/>
          </p:nvPr>
        </p:nvSpPr>
        <p:spPr>
          <a:xfrm>
            <a:off x="5015652" y="1192295"/>
            <a:ext cx="3833089" cy="39848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286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10"/>
          <p:cNvSpPr txBox="1"/>
          <p:nvPr>
            <p:ph idx="3" type="body"/>
          </p:nvPr>
        </p:nvSpPr>
        <p:spPr>
          <a:xfrm>
            <a:off x="5015651" y="311518"/>
            <a:ext cx="3833089" cy="7306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228600" lvl="1" marL="9144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-2286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-22860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-22860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-342900" lvl="5" marL="27432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9" name="Google Shape;4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4340" y="5263887"/>
            <a:ext cx="914400" cy="262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1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5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48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0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5596128"/>
            <a:ext cx="9144000" cy="11887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4"/>
              <a:buFont typeface="Arial"/>
              <a:buNone/>
            </a:pPr>
            <a:r>
              <a:t/>
            </a:r>
            <a:endParaRPr b="0" i="0" sz="1404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628650" y="304800"/>
            <a:ext cx="78867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b="1" i="0" sz="36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628650" y="1520825"/>
            <a:ext cx="7886700" cy="3627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/>
          <p:nvPr/>
        </p:nvSpPr>
        <p:spPr>
          <a:xfrm>
            <a:off x="1" y="0"/>
            <a:ext cx="744278" cy="10757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4"/>
              <a:buFont typeface="Arial"/>
              <a:buNone/>
            </a:pPr>
            <a:r>
              <a:t/>
            </a:r>
            <a:endParaRPr b="0" i="0" sz="1404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Google Shape;14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934340" y="5270570"/>
            <a:ext cx="902516" cy="24897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mc:AlternateContent>
    <mc:Choice Requires="p14">
      <p:transition p14:dur="10">
        <p:fade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/>
          <p:nvPr/>
        </p:nvSpPr>
        <p:spPr>
          <a:xfrm>
            <a:off x="0" y="5596128"/>
            <a:ext cx="9144000" cy="11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4"/>
              <a:buFont typeface="Arial"/>
              <a:buNone/>
            </a:pPr>
            <a:r>
              <a:t/>
            </a:r>
            <a:endParaRPr b="0" i="0" sz="1404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12"/>
          <p:cNvSpPr txBox="1"/>
          <p:nvPr>
            <p:ph type="title"/>
          </p:nvPr>
        </p:nvSpPr>
        <p:spPr>
          <a:xfrm>
            <a:off x="628650" y="304800"/>
            <a:ext cx="78867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b="1" i="0" sz="36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2"/>
          <p:cNvSpPr txBox="1"/>
          <p:nvPr>
            <p:ph idx="1" type="body"/>
          </p:nvPr>
        </p:nvSpPr>
        <p:spPr>
          <a:xfrm>
            <a:off x="628650" y="1520825"/>
            <a:ext cx="7886700" cy="36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12"/>
          <p:cNvSpPr/>
          <p:nvPr/>
        </p:nvSpPr>
        <p:spPr>
          <a:xfrm>
            <a:off x="1" y="0"/>
            <a:ext cx="744300" cy="10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4"/>
              <a:buFont typeface="Arial"/>
              <a:buNone/>
            </a:pPr>
            <a:r>
              <a:t/>
            </a:r>
            <a:endParaRPr b="0" i="0" sz="1404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" name="Google Shape;63;p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934340" y="5270570"/>
            <a:ext cx="902517" cy="24897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5"/>
          <p:cNvSpPr/>
          <p:nvPr/>
        </p:nvSpPr>
        <p:spPr>
          <a:xfrm>
            <a:off x="0" y="5621528"/>
            <a:ext cx="9144000" cy="11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4"/>
              <a:buFont typeface="Arial"/>
              <a:buNone/>
            </a:pPr>
            <a:r>
              <a:t/>
            </a:r>
            <a:endParaRPr b="0" i="0" sz="1404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5"/>
          <p:cNvSpPr txBox="1"/>
          <p:nvPr>
            <p:ph type="title"/>
          </p:nvPr>
        </p:nvSpPr>
        <p:spPr>
          <a:xfrm>
            <a:off x="628650" y="304800"/>
            <a:ext cx="78867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  <a:defRPr b="1" i="0" sz="36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25"/>
          <p:cNvSpPr txBox="1"/>
          <p:nvPr>
            <p:ph idx="1" type="body"/>
          </p:nvPr>
        </p:nvSpPr>
        <p:spPr>
          <a:xfrm>
            <a:off x="628650" y="1520825"/>
            <a:ext cx="7886700" cy="36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25"/>
          <p:cNvSpPr/>
          <p:nvPr/>
        </p:nvSpPr>
        <p:spPr>
          <a:xfrm>
            <a:off x="1" y="0"/>
            <a:ext cx="744300" cy="10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4"/>
              <a:buFont typeface="Arial"/>
              <a:buNone/>
            </a:pPr>
            <a:r>
              <a:t/>
            </a:r>
            <a:endParaRPr b="0" i="0" sz="1404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2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934340" y="5270570"/>
            <a:ext cx="902517" cy="24897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mc:AlternateContent>
    <mc:Choice Requires="p14">
      <p:transition spd="slow" p14:dur="20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1"/>
          <p:cNvSpPr/>
          <p:nvPr/>
        </p:nvSpPr>
        <p:spPr>
          <a:xfrm>
            <a:off x="0" y="5596128"/>
            <a:ext cx="9144000" cy="118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800" lIns="91650" spcFirstLastPara="1" rIns="91650" wrap="square" tIns="45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41"/>
          <p:cNvSpPr txBox="1"/>
          <p:nvPr>
            <p:ph type="title"/>
          </p:nvPr>
        </p:nvSpPr>
        <p:spPr>
          <a:xfrm>
            <a:off x="628650" y="304800"/>
            <a:ext cx="78867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800" lIns="91650" spcFirstLastPara="1" rIns="91650" wrap="square" tIns="458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swald"/>
              <a:buNone/>
              <a:defRPr b="1" i="0" sz="3600" u="none" cap="none" strike="noStrike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41"/>
          <p:cNvSpPr txBox="1"/>
          <p:nvPr>
            <p:ph idx="1" type="body"/>
          </p:nvPr>
        </p:nvSpPr>
        <p:spPr>
          <a:xfrm>
            <a:off x="628650" y="1520825"/>
            <a:ext cx="7886700" cy="36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800" lIns="91650" spcFirstLastPara="1" rIns="91650" wrap="square" tIns="458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" name="Google Shape;201;p41"/>
          <p:cNvSpPr/>
          <p:nvPr/>
        </p:nvSpPr>
        <p:spPr>
          <a:xfrm>
            <a:off x="1" y="0"/>
            <a:ext cx="744300" cy="107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45800" lIns="91650" spcFirstLastPara="1" rIns="91650" wrap="square" tIns="45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p4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934340" y="5263887"/>
            <a:ext cx="822960" cy="236102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2.png"/><Relationship Id="rId4" Type="http://schemas.openxmlformats.org/officeDocument/2006/relationships/image" Target="../media/image104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1.png"/><Relationship Id="rId4" Type="http://schemas.openxmlformats.org/officeDocument/2006/relationships/image" Target="../media/image10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www.mobidyc.net/keyspace-visualizer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documentation.scality.com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40" Type="http://schemas.openxmlformats.org/officeDocument/2006/relationships/image" Target="../media/image51.png"/><Relationship Id="rId42" Type="http://schemas.openxmlformats.org/officeDocument/2006/relationships/image" Target="../media/image57.png"/><Relationship Id="rId41" Type="http://schemas.openxmlformats.org/officeDocument/2006/relationships/image" Target="../media/image48.png"/><Relationship Id="rId44" Type="http://schemas.openxmlformats.org/officeDocument/2006/relationships/image" Target="../media/image60.png"/><Relationship Id="rId43" Type="http://schemas.openxmlformats.org/officeDocument/2006/relationships/image" Target="../media/image63.png"/><Relationship Id="rId46" Type="http://schemas.openxmlformats.org/officeDocument/2006/relationships/image" Target="../media/image69.png"/><Relationship Id="rId45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9" Type="http://schemas.openxmlformats.org/officeDocument/2006/relationships/image" Target="../media/image21.png"/><Relationship Id="rId48" Type="http://schemas.openxmlformats.org/officeDocument/2006/relationships/image" Target="../media/image80.png"/><Relationship Id="rId47" Type="http://schemas.openxmlformats.org/officeDocument/2006/relationships/image" Target="../media/image62.png"/><Relationship Id="rId49" Type="http://schemas.openxmlformats.org/officeDocument/2006/relationships/image" Target="../media/image54.png"/><Relationship Id="rId5" Type="http://schemas.openxmlformats.org/officeDocument/2006/relationships/image" Target="../media/image35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26.png"/><Relationship Id="rId31" Type="http://schemas.openxmlformats.org/officeDocument/2006/relationships/image" Target="../media/image55.png"/><Relationship Id="rId30" Type="http://schemas.openxmlformats.org/officeDocument/2006/relationships/image" Target="../media/image52.png"/><Relationship Id="rId33" Type="http://schemas.openxmlformats.org/officeDocument/2006/relationships/image" Target="../media/image46.png"/><Relationship Id="rId32" Type="http://schemas.openxmlformats.org/officeDocument/2006/relationships/image" Target="../media/image53.png"/><Relationship Id="rId35" Type="http://schemas.openxmlformats.org/officeDocument/2006/relationships/image" Target="../media/image50.png"/><Relationship Id="rId34" Type="http://schemas.openxmlformats.org/officeDocument/2006/relationships/image" Target="../media/image45.png"/><Relationship Id="rId37" Type="http://schemas.openxmlformats.org/officeDocument/2006/relationships/image" Target="../media/image81.png"/><Relationship Id="rId36" Type="http://schemas.openxmlformats.org/officeDocument/2006/relationships/image" Target="../media/image41.png"/><Relationship Id="rId39" Type="http://schemas.openxmlformats.org/officeDocument/2006/relationships/image" Target="../media/image56.png"/><Relationship Id="rId38" Type="http://schemas.openxmlformats.org/officeDocument/2006/relationships/image" Target="../media/image49.png"/><Relationship Id="rId62" Type="http://schemas.openxmlformats.org/officeDocument/2006/relationships/image" Target="../media/image76.png"/><Relationship Id="rId61" Type="http://schemas.openxmlformats.org/officeDocument/2006/relationships/image" Target="../media/image71.png"/><Relationship Id="rId20" Type="http://schemas.openxmlformats.org/officeDocument/2006/relationships/image" Target="../media/image24.png"/><Relationship Id="rId64" Type="http://schemas.openxmlformats.org/officeDocument/2006/relationships/image" Target="../media/image93.png"/><Relationship Id="rId63" Type="http://schemas.openxmlformats.org/officeDocument/2006/relationships/image" Target="../media/image97.png"/><Relationship Id="rId22" Type="http://schemas.openxmlformats.org/officeDocument/2006/relationships/image" Target="../media/image31.png"/><Relationship Id="rId66" Type="http://schemas.openxmlformats.org/officeDocument/2006/relationships/image" Target="../media/image94.png"/><Relationship Id="rId21" Type="http://schemas.openxmlformats.org/officeDocument/2006/relationships/image" Target="../media/image39.png"/><Relationship Id="rId65" Type="http://schemas.openxmlformats.org/officeDocument/2006/relationships/image" Target="../media/image77.png"/><Relationship Id="rId24" Type="http://schemas.openxmlformats.org/officeDocument/2006/relationships/image" Target="../media/image38.png"/><Relationship Id="rId68" Type="http://schemas.openxmlformats.org/officeDocument/2006/relationships/image" Target="../media/image72.png"/><Relationship Id="rId23" Type="http://schemas.openxmlformats.org/officeDocument/2006/relationships/image" Target="../media/image36.png"/><Relationship Id="rId67" Type="http://schemas.openxmlformats.org/officeDocument/2006/relationships/image" Target="../media/image78.png"/><Relationship Id="rId60" Type="http://schemas.openxmlformats.org/officeDocument/2006/relationships/image" Target="../media/image79.png"/><Relationship Id="rId26" Type="http://schemas.openxmlformats.org/officeDocument/2006/relationships/image" Target="../media/image40.png"/><Relationship Id="rId25" Type="http://schemas.openxmlformats.org/officeDocument/2006/relationships/image" Target="../media/image47.png"/><Relationship Id="rId69" Type="http://schemas.openxmlformats.org/officeDocument/2006/relationships/image" Target="../media/image84.png"/><Relationship Id="rId28" Type="http://schemas.openxmlformats.org/officeDocument/2006/relationships/image" Target="../media/image37.png"/><Relationship Id="rId27" Type="http://schemas.openxmlformats.org/officeDocument/2006/relationships/image" Target="../media/image58.png"/><Relationship Id="rId29" Type="http://schemas.openxmlformats.org/officeDocument/2006/relationships/image" Target="../media/image44.png"/><Relationship Id="rId51" Type="http://schemas.openxmlformats.org/officeDocument/2006/relationships/image" Target="../media/image65.png"/><Relationship Id="rId50" Type="http://schemas.openxmlformats.org/officeDocument/2006/relationships/image" Target="../media/image66.png"/><Relationship Id="rId53" Type="http://schemas.openxmlformats.org/officeDocument/2006/relationships/image" Target="../media/image64.png"/><Relationship Id="rId52" Type="http://schemas.openxmlformats.org/officeDocument/2006/relationships/image" Target="../media/image82.png"/><Relationship Id="rId11" Type="http://schemas.openxmlformats.org/officeDocument/2006/relationships/image" Target="../media/image22.png"/><Relationship Id="rId55" Type="http://schemas.openxmlformats.org/officeDocument/2006/relationships/image" Target="../media/image67.png"/><Relationship Id="rId10" Type="http://schemas.openxmlformats.org/officeDocument/2006/relationships/image" Target="../media/image32.png"/><Relationship Id="rId54" Type="http://schemas.openxmlformats.org/officeDocument/2006/relationships/image" Target="../media/image74.png"/><Relationship Id="rId13" Type="http://schemas.openxmlformats.org/officeDocument/2006/relationships/image" Target="../media/image20.png"/><Relationship Id="rId57" Type="http://schemas.openxmlformats.org/officeDocument/2006/relationships/image" Target="../media/image68.png"/><Relationship Id="rId12" Type="http://schemas.openxmlformats.org/officeDocument/2006/relationships/image" Target="../media/image34.png"/><Relationship Id="rId56" Type="http://schemas.openxmlformats.org/officeDocument/2006/relationships/image" Target="../media/image73.png"/><Relationship Id="rId15" Type="http://schemas.openxmlformats.org/officeDocument/2006/relationships/image" Target="../media/image33.png"/><Relationship Id="rId59" Type="http://schemas.openxmlformats.org/officeDocument/2006/relationships/image" Target="../media/image70.png"/><Relationship Id="rId14" Type="http://schemas.openxmlformats.org/officeDocument/2006/relationships/image" Target="../media/image42.png"/><Relationship Id="rId58" Type="http://schemas.openxmlformats.org/officeDocument/2006/relationships/image" Target="../media/image75.png"/><Relationship Id="rId17" Type="http://schemas.openxmlformats.org/officeDocument/2006/relationships/image" Target="../media/image108.png"/><Relationship Id="rId16" Type="http://schemas.openxmlformats.org/officeDocument/2006/relationships/image" Target="../media/image30.png"/><Relationship Id="rId19" Type="http://schemas.openxmlformats.org/officeDocument/2006/relationships/image" Target="../media/image23.png"/><Relationship Id="rId18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6"/>
          <p:cNvSpPr txBox="1"/>
          <p:nvPr>
            <p:ph idx="1" type="body"/>
          </p:nvPr>
        </p:nvSpPr>
        <p:spPr>
          <a:xfrm>
            <a:off x="122035" y="3985595"/>
            <a:ext cx="27063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ADVANCED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OPERATIONS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TRAINING</a:t>
            </a:r>
            <a:endParaRPr/>
          </a:p>
        </p:txBody>
      </p:sp>
      <p:sp>
        <p:nvSpPr>
          <p:cNvPr id="271" name="Google Shape;271;p56"/>
          <p:cNvSpPr txBox="1"/>
          <p:nvPr>
            <p:ph idx="2" type="body"/>
          </p:nvPr>
        </p:nvSpPr>
        <p:spPr>
          <a:xfrm>
            <a:off x="3040408" y="3507675"/>
            <a:ext cx="43026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600"/>
              <a:t>1. RING Overview</a:t>
            </a:r>
            <a:endParaRPr b="1" i="0" sz="36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56"/>
          <p:cNvSpPr txBox="1"/>
          <p:nvPr>
            <p:ph idx="4" type="body"/>
          </p:nvPr>
        </p:nvSpPr>
        <p:spPr>
          <a:xfrm>
            <a:off x="3040404" y="4555775"/>
            <a:ext cx="32376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1800"/>
              <a:t>© Copyright Scality 2022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56"/>
          <p:cNvSpPr txBox="1"/>
          <p:nvPr/>
        </p:nvSpPr>
        <p:spPr>
          <a:xfrm>
            <a:off x="494025" y="5189375"/>
            <a:ext cx="19623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3F5851"/>
                </a:solidFill>
                <a:latin typeface="Oswald"/>
                <a:ea typeface="Oswald"/>
                <a:cs typeface="Oswald"/>
                <a:sym typeface="Oswald"/>
              </a:rPr>
              <a:t>RING 8.5</a:t>
            </a:r>
            <a:endParaRPr b="1" i="0" sz="2400" u="none" cap="none" strike="noStrike">
              <a:solidFill>
                <a:srgbClr val="3F585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5"/>
          <p:cNvSpPr txBox="1"/>
          <p:nvPr>
            <p:ph idx="1" type="body"/>
          </p:nvPr>
        </p:nvSpPr>
        <p:spPr>
          <a:xfrm>
            <a:off x="571927" y="2306216"/>
            <a:ext cx="4156200" cy="24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</a:pPr>
            <a:r>
              <a:rPr lang="en-US" sz="20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Storage Nodes and I/O Daemons</a:t>
            </a:r>
            <a:endParaRPr/>
          </a:p>
        </p:txBody>
      </p:sp>
      <p:sp>
        <p:nvSpPr>
          <p:cNvPr id="486" name="Google Shape;486;p65"/>
          <p:cNvSpPr txBox="1"/>
          <p:nvPr>
            <p:ph idx="2" type="body"/>
          </p:nvPr>
        </p:nvSpPr>
        <p:spPr>
          <a:xfrm>
            <a:off x="573515" y="1055030"/>
            <a:ext cx="4154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</a:pPr>
            <a:r>
              <a:rPr lang="en-US"/>
              <a:t>Storage Servers</a:t>
            </a:r>
            <a:endParaRPr/>
          </a:p>
        </p:txBody>
      </p:sp>
      <p:sp>
        <p:nvSpPr>
          <p:cNvPr id="487" name="Google Shape;487;p65"/>
          <p:cNvSpPr txBox="1"/>
          <p:nvPr/>
        </p:nvSpPr>
        <p:spPr>
          <a:xfrm>
            <a:off x="628650" y="5075800"/>
            <a:ext cx="19623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3F5851"/>
                </a:solidFill>
                <a:latin typeface="Oswald"/>
                <a:ea typeface="Oswald"/>
                <a:cs typeface="Oswald"/>
                <a:sym typeface="Oswald"/>
              </a:rPr>
              <a:t>RING 8.5</a:t>
            </a:r>
            <a:endParaRPr b="1" i="0" sz="2400" u="none" cap="none" strike="noStrike">
              <a:solidFill>
                <a:srgbClr val="3F585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6"/>
          <p:cNvSpPr txBox="1"/>
          <p:nvPr>
            <p:ph type="title"/>
          </p:nvPr>
        </p:nvSpPr>
        <p:spPr>
          <a:xfrm>
            <a:off x="628650" y="129986"/>
            <a:ext cx="78867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>
                <a:solidFill>
                  <a:srgbClr val="434343"/>
                </a:solidFill>
              </a:rPr>
              <a:t>RING Nodes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493" name="Google Shape;493;p66"/>
          <p:cNvSpPr/>
          <p:nvPr/>
        </p:nvSpPr>
        <p:spPr>
          <a:xfrm>
            <a:off x="1183188" y="1459800"/>
            <a:ext cx="2364600" cy="1287900"/>
          </a:xfrm>
          <a:prstGeom prst="donut">
            <a:avLst>
              <a:gd fmla="val 15172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66"/>
          <p:cNvSpPr txBox="1"/>
          <p:nvPr/>
        </p:nvSpPr>
        <p:spPr>
          <a:xfrm>
            <a:off x="1816488" y="1915800"/>
            <a:ext cx="10980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RING</a:t>
            </a:r>
            <a:endParaRPr b="1" i="0" sz="3000" u="none" cap="none" strike="noStrike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95" name="Google Shape;495;p66"/>
          <p:cNvSpPr/>
          <p:nvPr/>
        </p:nvSpPr>
        <p:spPr>
          <a:xfrm>
            <a:off x="98525" y="1207263"/>
            <a:ext cx="987300" cy="375900"/>
          </a:xfrm>
          <a:prstGeom prst="roundRect">
            <a:avLst>
              <a:gd fmla="val 16667" name="adj"/>
            </a:avLst>
          </a:prstGeom>
          <a:solidFill>
            <a:srgbClr val="FF9B3B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Connector</a:t>
            </a:r>
            <a:endParaRPr b="1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96" name="Google Shape;496;p66"/>
          <p:cNvSpPr/>
          <p:nvPr/>
        </p:nvSpPr>
        <p:spPr>
          <a:xfrm rot="-4188679">
            <a:off x="895753" y="1515911"/>
            <a:ext cx="164294" cy="485268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7" name="Google Shape;49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308" y="2093281"/>
            <a:ext cx="474217" cy="31338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498" name="Google Shape;498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14445" y="1779881"/>
            <a:ext cx="474217" cy="31338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499" name="Google Shape;499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7083" y="1392131"/>
            <a:ext cx="474217" cy="31338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500" name="Google Shape;500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0283" y="1238518"/>
            <a:ext cx="474217" cy="31338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501" name="Google Shape;501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4883" y="2578181"/>
            <a:ext cx="474217" cy="31338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502" name="Google Shape;502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8558" y="2434306"/>
            <a:ext cx="474217" cy="31338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503" name="Google Shape;503;p66"/>
          <p:cNvSpPr/>
          <p:nvPr/>
        </p:nvSpPr>
        <p:spPr>
          <a:xfrm>
            <a:off x="586350" y="3565625"/>
            <a:ext cx="3501900" cy="1679700"/>
          </a:xfrm>
          <a:prstGeom prst="roundRect">
            <a:avLst>
              <a:gd fmla="val 16667" name="adj"/>
            </a:avLst>
          </a:prstGeom>
          <a:solidFill>
            <a:srgbClr val="D2D2A5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STORAGE SERVER</a:t>
            </a:r>
            <a:endParaRPr b="1" i="0" sz="18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04" name="Google Shape;504;p66"/>
          <p:cNvSpPr/>
          <p:nvPr/>
        </p:nvSpPr>
        <p:spPr>
          <a:xfrm>
            <a:off x="782763" y="4810650"/>
            <a:ext cx="270525" cy="313400"/>
          </a:xfrm>
          <a:prstGeom prst="flowChartMagneticDisk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66"/>
          <p:cNvSpPr/>
          <p:nvPr/>
        </p:nvSpPr>
        <p:spPr>
          <a:xfrm>
            <a:off x="1186250" y="4810650"/>
            <a:ext cx="270525" cy="313400"/>
          </a:xfrm>
          <a:prstGeom prst="flowChartMagneticDisk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66"/>
          <p:cNvSpPr/>
          <p:nvPr/>
        </p:nvSpPr>
        <p:spPr>
          <a:xfrm>
            <a:off x="1589725" y="4810650"/>
            <a:ext cx="270525" cy="313400"/>
          </a:xfrm>
          <a:prstGeom prst="flowChartMagneticDisk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66"/>
          <p:cNvSpPr/>
          <p:nvPr/>
        </p:nvSpPr>
        <p:spPr>
          <a:xfrm>
            <a:off x="1993200" y="4810650"/>
            <a:ext cx="270525" cy="313400"/>
          </a:xfrm>
          <a:prstGeom prst="flowChartMagneticDisk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66"/>
          <p:cNvSpPr/>
          <p:nvPr/>
        </p:nvSpPr>
        <p:spPr>
          <a:xfrm>
            <a:off x="2396675" y="4810650"/>
            <a:ext cx="270525" cy="313400"/>
          </a:xfrm>
          <a:prstGeom prst="flowChartMagneticDisk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66"/>
          <p:cNvSpPr/>
          <p:nvPr/>
        </p:nvSpPr>
        <p:spPr>
          <a:xfrm>
            <a:off x="2800150" y="4810650"/>
            <a:ext cx="270525" cy="313400"/>
          </a:xfrm>
          <a:prstGeom prst="flowChartMagneticDisk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66"/>
          <p:cNvSpPr/>
          <p:nvPr/>
        </p:nvSpPr>
        <p:spPr>
          <a:xfrm>
            <a:off x="3203625" y="4810650"/>
            <a:ext cx="270525" cy="313400"/>
          </a:xfrm>
          <a:prstGeom prst="flowChartMagneticDisk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66"/>
          <p:cNvSpPr/>
          <p:nvPr/>
        </p:nvSpPr>
        <p:spPr>
          <a:xfrm>
            <a:off x="3607100" y="4810650"/>
            <a:ext cx="270525" cy="313400"/>
          </a:xfrm>
          <a:prstGeom prst="flowChartMagneticDisk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66"/>
          <p:cNvSpPr/>
          <p:nvPr/>
        </p:nvSpPr>
        <p:spPr>
          <a:xfrm>
            <a:off x="781050" y="4474550"/>
            <a:ext cx="270600" cy="234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3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85200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IOd</a:t>
            </a:r>
            <a:endParaRPr b="1" i="0" sz="1000" u="none" cap="none" strike="noStrike">
              <a:solidFill>
                <a:srgbClr val="8520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13" name="Google Shape;513;p66"/>
          <p:cNvSpPr/>
          <p:nvPr/>
        </p:nvSpPr>
        <p:spPr>
          <a:xfrm>
            <a:off x="1186213" y="4474550"/>
            <a:ext cx="270600" cy="234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3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85200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IOd</a:t>
            </a:r>
            <a:endParaRPr b="1" i="0" sz="1000" u="none" cap="none" strike="noStrike">
              <a:solidFill>
                <a:srgbClr val="8520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14" name="Google Shape;514;p66"/>
          <p:cNvSpPr/>
          <p:nvPr/>
        </p:nvSpPr>
        <p:spPr>
          <a:xfrm>
            <a:off x="1591350" y="4474550"/>
            <a:ext cx="270600" cy="234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3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85200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IOd</a:t>
            </a:r>
            <a:endParaRPr b="1" i="0" sz="1000" u="none" cap="none" strike="noStrike">
              <a:solidFill>
                <a:srgbClr val="8520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15" name="Google Shape;515;p66"/>
          <p:cNvSpPr/>
          <p:nvPr/>
        </p:nvSpPr>
        <p:spPr>
          <a:xfrm>
            <a:off x="1996500" y="4474550"/>
            <a:ext cx="270600" cy="234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3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85200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IOd</a:t>
            </a:r>
            <a:endParaRPr b="1" i="0" sz="1000" u="none" cap="none" strike="noStrike">
              <a:solidFill>
                <a:srgbClr val="8520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16" name="Google Shape;516;p66"/>
          <p:cNvSpPr/>
          <p:nvPr/>
        </p:nvSpPr>
        <p:spPr>
          <a:xfrm>
            <a:off x="2401650" y="4474550"/>
            <a:ext cx="270600" cy="234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3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85200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IOd</a:t>
            </a:r>
            <a:endParaRPr b="1" i="0" sz="1000" u="none" cap="none" strike="noStrike">
              <a:solidFill>
                <a:srgbClr val="8520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17" name="Google Shape;517;p66"/>
          <p:cNvSpPr/>
          <p:nvPr/>
        </p:nvSpPr>
        <p:spPr>
          <a:xfrm>
            <a:off x="2806800" y="4474550"/>
            <a:ext cx="270600" cy="234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3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85200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IOd</a:t>
            </a:r>
            <a:endParaRPr b="1" i="0" sz="1000" u="none" cap="none" strike="noStrike">
              <a:solidFill>
                <a:srgbClr val="8520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18" name="Google Shape;518;p66"/>
          <p:cNvSpPr/>
          <p:nvPr/>
        </p:nvSpPr>
        <p:spPr>
          <a:xfrm>
            <a:off x="3211950" y="4474550"/>
            <a:ext cx="270600" cy="234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3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85200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IOd</a:t>
            </a:r>
            <a:endParaRPr b="1" i="0" sz="1000" u="none" cap="none" strike="noStrike">
              <a:solidFill>
                <a:srgbClr val="8520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19" name="Google Shape;519;p66"/>
          <p:cNvSpPr/>
          <p:nvPr/>
        </p:nvSpPr>
        <p:spPr>
          <a:xfrm>
            <a:off x="3617100" y="4474550"/>
            <a:ext cx="270600" cy="234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3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85200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IOd</a:t>
            </a:r>
            <a:endParaRPr b="1" i="0" sz="1000" u="none" cap="none" strike="noStrike">
              <a:solidFill>
                <a:srgbClr val="8520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20" name="Google Shape;520;p66"/>
          <p:cNvSpPr/>
          <p:nvPr/>
        </p:nvSpPr>
        <p:spPr>
          <a:xfrm>
            <a:off x="704850" y="3700275"/>
            <a:ext cx="393600" cy="313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node</a:t>
            </a:r>
            <a:endParaRPr b="1" i="0" sz="1400" u="none" cap="none" strike="noStrike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21" name="Google Shape;521;p66"/>
          <p:cNvSpPr/>
          <p:nvPr/>
        </p:nvSpPr>
        <p:spPr>
          <a:xfrm>
            <a:off x="1258538" y="3700275"/>
            <a:ext cx="393600" cy="313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node</a:t>
            </a:r>
            <a:endParaRPr b="1" i="0" sz="1400" u="none" cap="none" strike="noStrike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22" name="Google Shape;522;p66"/>
          <p:cNvSpPr/>
          <p:nvPr/>
        </p:nvSpPr>
        <p:spPr>
          <a:xfrm>
            <a:off x="1812225" y="3700275"/>
            <a:ext cx="393600" cy="313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node</a:t>
            </a:r>
            <a:endParaRPr b="1" i="0" sz="1400" u="none" cap="none" strike="noStrike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23" name="Google Shape;523;p66"/>
          <p:cNvSpPr/>
          <p:nvPr/>
        </p:nvSpPr>
        <p:spPr>
          <a:xfrm>
            <a:off x="2365050" y="3700275"/>
            <a:ext cx="393600" cy="313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node</a:t>
            </a:r>
            <a:endParaRPr b="1" i="0" sz="1400" u="none" cap="none" strike="noStrike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24" name="Google Shape;524;p66"/>
          <p:cNvSpPr/>
          <p:nvPr/>
        </p:nvSpPr>
        <p:spPr>
          <a:xfrm>
            <a:off x="2955313" y="3700275"/>
            <a:ext cx="393600" cy="313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node</a:t>
            </a:r>
            <a:endParaRPr b="1" i="0" sz="1400" u="none" cap="none" strike="noStrike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25" name="Google Shape;525;p66"/>
          <p:cNvSpPr/>
          <p:nvPr/>
        </p:nvSpPr>
        <p:spPr>
          <a:xfrm>
            <a:off x="3545563" y="3700275"/>
            <a:ext cx="393600" cy="3135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66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node</a:t>
            </a:r>
            <a:endParaRPr b="1" i="0" sz="1400" u="none" cap="none" strike="noStrike">
              <a:solidFill>
                <a:srgbClr val="66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26" name="Google Shape;526;p66"/>
          <p:cNvSpPr txBox="1"/>
          <p:nvPr/>
        </p:nvSpPr>
        <p:spPr>
          <a:xfrm>
            <a:off x="4268950" y="804125"/>
            <a:ext cx="4623900" cy="11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Oswald"/>
              <a:buChar char="●"/>
            </a:pPr>
            <a:r>
              <a:rPr b="1" i="0" lang="en-US" sz="1800" u="none" cap="none" strike="noStrik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Disks</a:t>
            </a:r>
            <a:endParaRPr b="1" i="0" sz="1800" u="none" cap="none" strike="noStrike"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Condensed"/>
              <a:buChar char="○"/>
            </a:pPr>
            <a:r>
              <a:rPr b="0" i="0" lang="en-US" sz="16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Capacity-based: SATA, SAS…</a:t>
            </a:r>
            <a:endParaRPr b="0" i="0" sz="16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Condensed"/>
              <a:buChar char="○"/>
            </a:pPr>
            <a:r>
              <a:rPr b="0" i="0" lang="en-US" sz="16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Performance-based: SSD, NVMe… </a:t>
            </a:r>
            <a:endParaRPr b="0" i="0" sz="16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527" name="Google Shape;527;p66"/>
          <p:cNvCxnSpPr>
            <a:stCxn id="501" idx="1"/>
          </p:cNvCxnSpPr>
          <p:nvPr/>
        </p:nvCxnSpPr>
        <p:spPr>
          <a:xfrm flipH="1">
            <a:off x="675483" y="2734875"/>
            <a:ext cx="1079400" cy="90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8" name="Google Shape;528;p66"/>
          <p:cNvCxnSpPr>
            <a:stCxn id="501" idx="3"/>
          </p:cNvCxnSpPr>
          <p:nvPr/>
        </p:nvCxnSpPr>
        <p:spPr>
          <a:xfrm>
            <a:off x="2229100" y="2734875"/>
            <a:ext cx="1754100" cy="88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9" name="Google Shape;529;p66"/>
          <p:cNvSpPr txBox="1"/>
          <p:nvPr/>
        </p:nvSpPr>
        <p:spPr>
          <a:xfrm>
            <a:off x="4271550" y="1895150"/>
            <a:ext cx="4623900" cy="12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Oswald"/>
              <a:buChar char="●"/>
            </a:pPr>
            <a:r>
              <a:rPr b="1" i="0" lang="en-US" sz="1800" u="none" cap="none" strike="noStrik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I/O Daemons</a:t>
            </a:r>
            <a:endParaRPr b="1" i="0" sz="1800" u="none" cap="none" strike="noStrike"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Condensed"/>
              <a:buChar char="○"/>
            </a:pPr>
            <a:r>
              <a:rPr b="0" i="0" lang="en-US" sz="16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scality-biziod or biziod</a:t>
            </a:r>
            <a:endParaRPr b="0" i="0" sz="16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Condensed"/>
              <a:buChar char="○"/>
            </a:pPr>
            <a:r>
              <a:rPr b="0" i="0" lang="en-US" sz="16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 IOd per mounted disk</a:t>
            </a:r>
            <a:endParaRPr b="0" i="0" sz="16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Condensed"/>
              <a:buChar char="○"/>
            </a:pPr>
            <a:r>
              <a:rPr b="0" i="0" lang="en-US" sz="16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Local to the server</a:t>
            </a:r>
            <a:endParaRPr b="0" i="0" sz="16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30" name="Google Shape;530;p66"/>
          <p:cNvSpPr txBox="1"/>
          <p:nvPr/>
        </p:nvSpPr>
        <p:spPr>
          <a:xfrm>
            <a:off x="4271550" y="3266750"/>
            <a:ext cx="4623900" cy="22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Oswald"/>
              <a:buChar char="●"/>
            </a:pPr>
            <a:r>
              <a:rPr b="1" i="0" lang="en-US" sz="1800" u="none" cap="none" strike="noStrike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rPr>
              <a:t>Node = Server process</a:t>
            </a:r>
            <a:endParaRPr b="1" i="0" sz="1800" u="none" cap="none" strike="noStrike">
              <a:solidFill>
                <a:schemeClr val="accent5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Condensed"/>
              <a:buChar char="○"/>
            </a:pPr>
            <a:r>
              <a:rPr b="0" i="0" lang="en-US" sz="16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scality-node or bizstorenode</a:t>
            </a:r>
            <a:endParaRPr b="0" i="0" sz="16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Condensed"/>
              <a:buChar char="○"/>
            </a:pPr>
            <a:r>
              <a:rPr b="1" i="0" lang="en-US" sz="1600" u="none" cap="none" strike="noStrike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 nodes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per server per RING</a:t>
            </a:r>
            <a:endParaRPr b="0" i="0" sz="16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Condensed"/>
              <a:buChar char="○"/>
            </a:pPr>
            <a:r>
              <a:rPr b="0" i="0" lang="en-US" sz="16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Form the RING, via P2P network</a:t>
            </a:r>
            <a:endParaRPr b="0" i="0" sz="16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Condensed"/>
              <a:buChar char="○"/>
            </a:pPr>
            <a:r>
              <a:rPr b="0" i="0" lang="en-US" sz="16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Communicates with multiple local IOds.</a:t>
            </a:r>
            <a:endParaRPr b="0" i="0" sz="16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 Condensed"/>
              <a:buChar char="■"/>
            </a:pPr>
            <a:r>
              <a:rPr b="0" i="0" lang="en-US" sz="16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Relies on </a:t>
            </a:r>
            <a:r>
              <a:rPr b="1" i="0" lang="en-US" sz="1600" u="none" cap="none" strike="noStrike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ops queue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</a:t>
            </a:r>
            <a:r>
              <a:rPr b="1" i="0" lang="en-US" sz="1600" u="none" cap="none" strike="noStrike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available space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and </a:t>
            </a:r>
            <a:r>
              <a:rPr b="1" i="0" lang="en-US" sz="1600" u="none" cap="none" strike="noStrike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flags</a:t>
            </a:r>
            <a:r>
              <a:rPr b="0" i="0" lang="en-US" sz="16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for selection on new writes.  </a:t>
            </a:r>
            <a:endParaRPr b="0" i="0" sz="16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7"/>
          <p:cNvSpPr txBox="1"/>
          <p:nvPr>
            <p:ph type="title"/>
          </p:nvPr>
        </p:nvSpPr>
        <p:spPr>
          <a:xfrm>
            <a:off x="628650" y="129986"/>
            <a:ext cx="78867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>
                <a:solidFill>
                  <a:srgbClr val="434343"/>
                </a:solidFill>
              </a:rPr>
              <a:t>The Purpose of Metadata Devices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537" name="Google Shape;537;p67"/>
          <p:cNvSpPr txBox="1"/>
          <p:nvPr>
            <p:ph idx="1" type="body"/>
          </p:nvPr>
        </p:nvSpPr>
        <p:spPr>
          <a:xfrm>
            <a:off x="628650" y="1331825"/>
            <a:ext cx="7886700" cy="38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US" sz="2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metadata devices are used for </a:t>
            </a:r>
            <a:r>
              <a:rPr b="1" lang="en-US" sz="2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up to three</a:t>
            </a:r>
            <a:r>
              <a:rPr lang="en-US" sz="2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purpose:</a:t>
            </a:r>
            <a:endParaRPr sz="21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Roboto Condensed"/>
              <a:buChar char="●"/>
            </a:pPr>
            <a:r>
              <a:rPr lang="en-US" sz="2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Storing the </a:t>
            </a:r>
            <a:r>
              <a:rPr b="1" i="1" lang="en-US" sz="2100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bizobj.bin</a:t>
            </a:r>
            <a:r>
              <a:rPr lang="en-US" sz="2100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files</a:t>
            </a:r>
            <a:r>
              <a:rPr lang="en-US" sz="2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persistent index of the objects stored on a disk used by a RING: </a:t>
            </a:r>
            <a:r>
              <a:rPr b="1" lang="en-US" sz="2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one </a:t>
            </a:r>
            <a:r>
              <a:rPr b="1" i="1" lang="en-US" sz="2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bizobj.bin</a:t>
            </a:r>
            <a:r>
              <a:rPr b="1" lang="en-US" sz="2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per disk per RING</a:t>
            </a:r>
            <a:r>
              <a:rPr lang="en-US" sz="2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21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Roboto Condensed"/>
              <a:buChar char="●"/>
            </a:pPr>
            <a:r>
              <a:rPr b="1" lang="en-US" sz="21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[Optionally]</a:t>
            </a:r>
            <a:r>
              <a:rPr lang="en-US" sz="2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If </a:t>
            </a:r>
            <a:r>
              <a:rPr b="1" lang="en-US" sz="2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NFS</a:t>
            </a:r>
            <a:r>
              <a:rPr lang="en-US" sz="2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or </a:t>
            </a:r>
            <a:r>
              <a:rPr b="1" lang="en-US" sz="2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SMB</a:t>
            </a:r>
            <a:r>
              <a:rPr lang="en-US" sz="2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or </a:t>
            </a:r>
            <a:r>
              <a:rPr b="1" lang="en-US" sz="2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CDMI</a:t>
            </a:r>
            <a:r>
              <a:rPr lang="en-US" sz="2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or </a:t>
            </a:r>
            <a:r>
              <a:rPr b="1" lang="en-US" sz="2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LocalFS</a:t>
            </a:r>
            <a:r>
              <a:rPr lang="en-US" sz="2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the </a:t>
            </a:r>
            <a:r>
              <a:rPr b="1" lang="en-US" sz="2100">
                <a:solidFill>
                  <a:srgbClr val="F74F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metadata RING objects</a:t>
            </a:r>
            <a:r>
              <a:rPr lang="en-US" sz="2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21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6195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2100"/>
              <a:buFont typeface="Roboto Condensed"/>
              <a:buChar char="●"/>
            </a:pPr>
            <a:r>
              <a:rPr b="1" lang="en-US" sz="21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[Optionally]</a:t>
            </a:r>
            <a:r>
              <a:rPr lang="en-US" sz="2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If </a:t>
            </a:r>
            <a:r>
              <a:rPr b="1" lang="en-US" sz="2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S3C</a:t>
            </a:r>
            <a:r>
              <a:rPr lang="en-US" sz="2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on storage servers: the </a:t>
            </a:r>
            <a:r>
              <a:rPr b="1" lang="en-US" sz="2100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LevelDB for S3</a:t>
            </a:r>
            <a:r>
              <a:rPr lang="en-US" sz="2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bucket indexes and S3 accounts.</a:t>
            </a:r>
            <a:endParaRPr sz="21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38" name="Google Shape;538;p67"/>
          <p:cNvSpPr txBox="1"/>
          <p:nvPr>
            <p:ph idx="2" type="body"/>
          </p:nvPr>
        </p:nvSpPr>
        <p:spPr>
          <a:xfrm>
            <a:off x="628650" y="974536"/>
            <a:ext cx="78867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</a:pPr>
            <a:r>
              <a:rPr lang="en-US"/>
              <a:t>SSDs or NVMe cards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8"/>
          <p:cNvSpPr txBox="1"/>
          <p:nvPr>
            <p:ph idx="1" type="body"/>
          </p:nvPr>
        </p:nvSpPr>
        <p:spPr>
          <a:xfrm>
            <a:off x="571927" y="2306216"/>
            <a:ext cx="4156200" cy="24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</a:pPr>
            <a:r>
              <a:rPr lang="en-US" sz="20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Installing, configuring and monitoring the RING</a:t>
            </a:r>
            <a:endParaRPr/>
          </a:p>
        </p:txBody>
      </p:sp>
      <p:sp>
        <p:nvSpPr>
          <p:cNvPr id="545" name="Google Shape;545;p68"/>
          <p:cNvSpPr txBox="1"/>
          <p:nvPr>
            <p:ph idx="2" type="body"/>
          </p:nvPr>
        </p:nvSpPr>
        <p:spPr>
          <a:xfrm>
            <a:off x="573515" y="1055030"/>
            <a:ext cx="4154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</a:pPr>
            <a:r>
              <a:rPr lang="en-US"/>
              <a:t>Management</a:t>
            </a:r>
            <a:endParaRPr/>
          </a:p>
        </p:txBody>
      </p:sp>
      <p:sp>
        <p:nvSpPr>
          <p:cNvPr id="546" name="Google Shape;546;p68"/>
          <p:cNvSpPr txBox="1"/>
          <p:nvPr/>
        </p:nvSpPr>
        <p:spPr>
          <a:xfrm>
            <a:off x="628650" y="5075800"/>
            <a:ext cx="19623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3F5851"/>
                </a:solidFill>
                <a:latin typeface="Oswald"/>
                <a:ea typeface="Oswald"/>
                <a:cs typeface="Oswald"/>
                <a:sym typeface="Oswald"/>
              </a:rPr>
              <a:t>RING 8.5</a:t>
            </a:r>
            <a:endParaRPr b="1" i="0" sz="2400" u="none" cap="none" strike="noStrike">
              <a:solidFill>
                <a:srgbClr val="3F585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9"/>
          <p:cNvSpPr txBox="1"/>
          <p:nvPr>
            <p:ph type="title"/>
          </p:nvPr>
        </p:nvSpPr>
        <p:spPr>
          <a:xfrm>
            <a:off x="628650" y="129986"/>
            <a:ext cx="78867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</a:pPr>
            <a:r>
              <a:rPr lang="en-US">
                <a:solidFill>
                  <a:srgbClr val="434343"/>
                </a:solidFill>
              </a:rPr>
              <a:t>Management</a:t>
            </a:r>
            <a:endParaRPr b="1" i="0" sz="36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52" name="Google Shape;552;p69"/>
          <p:cNvSpPr txBox="1"/>
          <p:nvPr>
            <p:ph idx="1" type="body"/>
          </p:nvPr>
        </p:nvSpPr>
        <p:spPr>
          <a:xfrm>
            <a:off x="628650" y="1234875"/>
            <a:ext cx="5488200" cy="40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"/>
              <a:buChar char="•"/>
            </a:pPr>
            <a:r>
              <a:rPr lang="en-US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Deployment with </a:t>
            </a:r>
            <a:r>
              <a:rPr b="1" lang="en-US" sz="1600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Salt</a:t>
            </a:r>
            <a:r>
              <a:rPr lang="en-US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the backbone of the </a:t>
            </a:r>
            <a:r>
              <a:rPr b="1" lang="en-US" sz="1600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RING Installer</a:t>
            </a:r>
            <a:r>
              <a:rPr lang="en-US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6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"/>
              <a:buChar char="•"/>
            </a:pPr>
            <a:r>
              <a:rPr lang="en-US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</a:t>
            </a:r>
            <a:r>
              <a:rPr b="1" lang="en-US" sz="1600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Supervisor</a:t>
            </a:r>
            <a:r>
              <a:rPr lang="en-US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configuration and monitoring through a Web UI. Not a SPOF. From the Supervisor, you can browse to other UIs:</a:t>
            </a:r>
            <a:endParaRPr sz="16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"/>
              <a:buChar char="•"/>
            </a:pPr>
            <a:r>
              <a:rPr lang="en-US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</a:t>
            </a:r>
            <a:r>
              <a:rPr b="1" lang="en-US" sz="1600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RING Administration Interface</a:t>
            </a:r>
            <a:r>
              <a:rPr lang="en-US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6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"/>
              <a:buChar char="•"/>
            </a:pPr>
            <a:r>
              <a:rPr lang="en-US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</a:t>
            </a:r>
            <a:r>
              <a:rPr b="1" lang="en-US" sz="1600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S3 Console</a:t>
            </a:r>
            <a:r>
              <a:rPr lang="en-US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for S3 user management.</a:t>
            </a:r>
            <a:endParaRPr sz="16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"/>
              <a:buChar char="•"/>
            </a:pPr>
            <a:r>
              <a:rPr b="1" lang="en-US" sz="1600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Grafana</a:t>
            </a:r>
            <a:r>
              <a:rPr lang="en-US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for presentation of real-time RING </a:t>
            </a:r>
            <a:br>
              <a:rPr lang="en-US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-US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statistics. </a:t>
            </a:r>
            <a:endParaRPr sz="16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"/>
              <a:buChar char="•"/>
            </a:pPr>
            <a:r>
              <a:rPr b="1" lang="en-US" sz="1600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Cloud Monitor</a:t>
            </a:r>
            <a:r>
              <a:rPr lang="en-US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The Scality cloud-based </a:t>
            </a:r>
            <a:br>
              <a:rPr lang="en-US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-US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monitoring system.</a:t>
            </a:r>
            <a:endParaRPr sz="16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"/>
              <a:buChar char="•"/>
            </a:pPr>
            <a:r>
              <a:rPr b="1" lang="en-US" sz="1600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RingSH</a:t>
            </a:r>
            <a:r>
              <a:rPr lang="en-US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 CLI for advanced configuration, </a:t>
            </a:r>
            <a:br>
              <a:rPr lang="en-US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-US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troubleshooting and scripting.</a:t>
            </a:r>
            <a:endParaRPr sz="16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Roboto Condensed"/>
              <a:buChar char="•"/>
            </a:pPr>
            <a:r>
              <a:rPr lang="en-US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Integration with standard </a:t>
            </a:r>
            <a:r>
              <a:rPr b="1" lang="en-US" sz="1600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SNMP</a:t>
            </a:r>
            <a:r>
              <a:rPr lang="en-US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tools.</a:t>
            </a:r>
            <a:endParaRPr sz="16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53" name="Google Shape;553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8250" y="3565796"/>
            <a:ext cx="3563449" cy="156030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554" name="Google Shape;554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18425" y="2666300"/>
            <a:ext cx="3347124" cy="169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25175" y="1031325"/>
            <a:ext cx="2125749" cy="18282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556" name="Google Shape;556;p6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83175" y="2005650"/>
            <a:ext cx="2417632" cy="1828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70"/>
          <p:cNvSpPr txBox="1"/>
          <p:nvPr>
            <p:ph idx="1" type="body"/>
          </p:nvPr>
        </p:nvSpPr>
        <p:spPr>
          <a:xfrm>
            <a:off x="571927" y="2306216"/>
            <a:ext cx="4156200" cy="24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</a:pPr>
            <a:r>
              <a:rPr lang="en-US" sz="20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How is a piece of data stored in the RING ?</a:t>
            </a:r>
            <a:endParaRPr sz="2000">
              <a:solidFill>
                <a:schemeClr val="accent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3" name="Google Shape;563;p70"/>
          <p:cNvSpPr txBox="1"/>
          <p:nvPr>
            <p:ph idx="2" type="body"/>
          </p:nvPr>
        </p:nvSpPr>
        <p:spPr>
          <a:xfrm>
            <a:off x="573515" y="1055030"/>
            <a:ext cx="4154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</a:pPr>
            <a:r>
              <a:rPr lang="en-US"/>
              <a:t>Object Data Flow</a:t>
            </a:r>
            <a:endParaRPr/>
          </a:p>
        </p:txBody>
      </p:sp>
      <p:sp>
        <p:nvSpPr>
          <p:cNvPr id="564" name="Google Shape;564;p70"/>
          <p:cNvSpPr txBox="1"/>
          <p:nvPr/>
        </p:nvSpPr>
        <p:spPr>
          <a:xfrm>
            <a:off x="628650" y="5075800"/>
            <a:ext cx="19623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3F5851"/>
                </a:solidFill>
                <a:latin typeface="Oswald"/>
                <a:ea typeface="Oswald"/>
                <a:cs typeface="Oswald"/>
                <a:sym typeface="Oswald"/>
              </a:rPr>
              <a:t>RING 8.5</a:t>
            </a:r>
            <a:endParaRPr b="1" i="0" sz="2400" u="none" cap="none" strike="noStrike">
              <a:solidFill>
                <a:srgbClr val="3F585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1"/>
          <p:cNvSpPr txBox="1"/>
          <p:nvPr/>
        </p:nvSpPr>
        <p:spPr>
          <a:xfrm>
            <a:off x="628650" y="129975"/>
            <a:ext cx="7926900" cy="136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Object Data Flow</a:t>
            </a:r>
            <a:endParaRPr b="1" i="0" sz="36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Simplified Example with S3</a:t>
            </a:r>
            <a:endParaRPr b="0" i="0" sz="2000" u="none" cap="none" strike="noStrike">
              <a:solidFill>
                <a:schemeClr val="accent5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71" name="Google Shape;571;p71"/>
          <p:cNvSpPr txBox="1"/>
          <p:nvPr/>
        </p:nvSpPr>
        <p:spPr>
          <a:xfrm>
            <a:off x="3685149" y="3342855"/>
            <a:ext cx="7680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7B77"/>
              </a:buClr>
              <a:buSzPts val="1100"/>
              <a:buFont typeface="Calibri"/>
              <a:buNone/>
            </a:pPr>
            <a:r>
              <a:rPr b="0" i="0" lang="en-US" sz="1100" u="sng" cap="none" strike="noStrike">
                <a:solidFill>
                  <a:srgbClr val="0F7B7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+ foo.bar</a:t>
            </a:r>
            <a:endParaRPr b="0" i="0" sz="1100" u="none" cap="none" strike="noStrike">
              <a:solidFill>
                <a:srgbClr val="0F7B7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72" name="Google Shape;572;p71"/>
          <p:cNvSpPr/>
          <p:nvPr/>
        </p:nvSpPr>
        <p:spPr>
          <a:xfrm>
            <a:off x="3391438" y="2296696"/>
            <a:ext cx="1364400" cy="734100"/>
          </a:xfrm>
          <a:prstGeom prst="cube">
            <a:avLst>
              <a:gd fmla="val 25000" name="adj"/>
            </a:avLst>
          </a:prstGeom>
          <a:gradFill>
            <a:gsLst>
              <a:gs pos="0">
                <a:srgbClr val="005349">
                  <a:alpha val="84313"/>
                </a:srgbClr>
              </a:gs>
              <a:gs pos="100000">
                <a:srgbClr val="00B2A9">
                  <a:alpha val="84313"/>
                </a:srgbClr>
              </a:gs>
            </a:gsLst>
            <a:lin ang="18900044" scaled="0"/>
          </a:gradFill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3" name="Google Shape;573;p71"/>
          <p:cNvGrpSpPr/>
          <p:nvPr/>
        </p:nvGrpSpPr>
        <p:grpSpPr>
          <a:xfrm>
            <a:off x="1018515" y="2204356"/>
            <a:ext cx="1445417" cy="1183850"/>
            <a:chOff x="926530" y="1824182"/>
            <a:chExt cx="724411" cy="649468"/>
          </a:xfrm>
        </p:grpSpPr>
        <p:pic>
          <p:nvPicPr>
            <p:cNvPr id="574" name="Google Shape;574;p7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26530" y="1824182"/>
              <a:ext cx="724411" cy="542637"/>
            </a:xfrm>
            <a:prstGeom prst="rect">
              <a:avLst/>
            </a:prstGeom>
            <a:noFill/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</p:pic>
        <p:sp>
          <p:nvSpPr>
            <p:cNvPr id="575" name="Google Shape;575;p71"/>
            <p:cNvSpPr txBox="1"/>
            <p:nvPr/>
          </p:nvSpPr>
          <p:spPr>
            <a:xfrm>
              <a:off x="962707" y="2353050"/>
              <a:ext cx="658800" cy="12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7B77"/>
                </a:buClr>
                <a:buSzPts val="1000"/>
                <a:buFont typeface="Calibri"/>
                <a:buNone/>
              </a:pPr>
              <a:r>
                <a:rPr b="0" i="0" lang="en-US" sz="1000" u="none" cap="none" strike="noStrike">
                  <a:solidFill>
                    <a:srgbClr val="434343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S3 Client</a:t>
              </a:r>
              <a:endParaRPr b="0" i="0" sz="1000" u="none" cap="none" strike="noStrik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pic>
        <p:nvPicPr>
          <p:cNvPr id="576" name="Google Shape;576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37141" y="1315760"/>
            <a:ext cx="2446631" cy="2407227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71"/>
          <p:cNvSpPr txBox="1"/>
          <p:nvPr/>
        </p:nvSpPr>
        <p:spPr>
          <a:xfrm>
            <a:off x="6936251" y="1155116"/>
            <a:ext cx="5064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49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534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00</a:t>
            </a:r>
            <a:endParaRPr b="0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78" name="Google Shape;578;p71"/>
          <p:cNvSpPr txBox="1"/>
          <p:nvPr/>
        </p:nvSpPr>
        <p:spPr>
          <a:xfrm>
            <a:off x="7925789" y="1793423"/>
            <a:ext cx="4002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49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534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1C</a:t>
            </a:r>
            <a:endParaRPr b="0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79" name="Google Shape;579;p71"/>
          <p:cNvSpPr txBox="1"/>
          <p:nvPr/>
        </p:nvSpPr>
        <p:spPr>
          <a:xfrm>
            <a:off x="8139165" y="2436141"/>
            <a:ext cx="4164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49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534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38</a:t>
            </a:r>
            <a:endParaRPr b="0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80" name="Google Shape;580;p71"/>
          <p:cNvSpPr txBox="1"/>
          <p:nvPr/>
        </p:nvSpPr>
        <p:spPr>
          <a:xfrm>
            <a:off x="7952418" y="3085869"/>
            <a:ext cx="3735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49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534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54</a:t>
            </a:r>
            <a:endParaRPr b="0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81" name="Google Shape;581;p71"/>
          <p:cNvSpPr txBox="1"/>
          <p:nvPr/>
        </p:nvSpPr>
        <p:spPr>
          <a:xfrm>
            <a:off x="7299932" y="3558005"/>
            <a:ext cx="4179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49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534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70</a:t>
            </a:r>
            <a:endParaRPr b="0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82" name="Google Shape;582;p71"/>
          <p:cNvSpPr txBox="1"/>
          <p:nvPr/>
        </p:nvSpPr>
        <p:spPr>
          <a:xfrm>
            <a:off x="6022427" y="3046489"/>
            <a:ext cx="4458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49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534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C4</a:t>
            </a:r>
            <a:endParaRPr b="0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83" name="Google Shape;583;p71"/>
          <p:cNvSpPr txBox="1"/>
          <p:nvPr/>
        </p:nvSpPr>
        <p:spPr>
          <a:xfrm>
            <a:off x="5840573" y="2410575"/>
            <a:ext cx="428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49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534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FC</a:t>
            </a:r>
            <a:endParaRPr b="0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84" name="Google Shape;584;p71"/>
          <p:cNvSpPr txBox="1"/>
          <p:nvPr/>
        </p:nvSpPr>
        <p:spPr>
          <a:xfrm>
            <a:off x="6091123" y="1497090"/>
            <a:ext cx="428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49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534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FE</a:t>
            </a:r>
            <a:endParaRPr b="0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85" name="Google Shape;585;p71"/>
          <p:cNvSpPr txBox="1"/>
          <p:nvPr/>
        </p:nvSpPr>
        <p:spPr>
          <a:xfrm>
            <a:off x="3685150" y="3168375"/>
            <a:ext cx="8532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7B77"/>
              </a:buClr>
              <a:buSzPts val="1100"/>
              <a:buFont typeface="Calibri"/>
              <a:buNone/>
            </a:pPr>
            <a:r>
              <a:rPr b="0" i="0" lang="en-US" sz="1100" u="none" cap="none" strike="noStrike">
                <a:solidFill>
                  <a:srgbClr val="0F7B7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+ mybucket</a:t>
            </a:r>
            <a:endParaRPr b="0" i="0" sz="1100" u="none" cap="none" strike="noStrike">
              <a:solidFill>
                <a:srgbClr val="0F7B7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86" name="Google Shape;586;p71"/>
          <p:cNvSpPr txBox="1"/>
          <p:nvPr/>
        </p:nvSpPr>
        <p:spPr>
          <a:xfrm>
            <a:off x="3276700" y="2030900"/>
            <a:ext cx="18462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7B77"/>
              </a:buClr>
              <a:buSzPts val="1100"/>
              <a:buFont typeface="Calibri"/>
              <a:buNone/>
            </a:pPr>
            <a:r>
              <a:rPr b="0" i="0" lang="en-US" sz="1100" u="none" cap="none" strike="noStrike">
                <a:solidFill>
                  <a:srgbClr val="0F7B7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Updating « mybucket » index</a:t>
            </a:r>
            <a:endParaRPr b="0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87" name="Google Shape;587;p71"/>
          <p:cNvSpPr/>
          <p:nvPr/>
        </p:nvSpPr>
        <p:spPr>
          <a:xfrm>
            <a:off x="929183" y="3517554"/>
            <a:ext cx="15714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7B77"/>
              </a:buClr>
              <a:buSzPts val="1100"/>
              <a:buFont typeface="Calibri"/>
              <a:buNone/>
            </a:pPr>
            <a:r>
              <a:rPr b="0" i="0" lang="en-US" sz="1100" u="none" cap="none" strike="noStrike">
                <a:solidFill>
                  <a:srgbClr val="0F7B7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Owner: chris</a:t>
            </a:r>
            <a:endParaRPr b="0" i="0" sz="1100" u="none" cap="none" strike="noStrike">
              <a:solidFill>
                <a:srgbClr val="0F7B7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88" name="Google Shape;588;p71"/>
          <p:cNvSpPr/>
          <p:nvPr/>
        </p:nvSpPr>
        <p:spPr>
          <a:xfrm>
            <a:off x="926972" y="3339811"/>
            <a:ext cx="20697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7B77"/>
              </a:buClr>
              <a:buSzPts val="1100"/>
              <a:buFont typeface="Calibri"/>
              <a:buNone/>
            </a:pPr>
            <a:r>
              <a:rPr b="0" i="0" lang="en-US" sz="1100" u="none" cap="none" strike="noStrike">
                <a:solidFill>
                  <a:srgbClr val="0F7B7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S3: demo.scality.com</a:t>
            </a:r>
            <a:endParaRPr b="0" i="0" sz="1100" u="none" cap="none" strike="noStrike">
              <a:solidFill>
                <a:srgbClr val="0F7B7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89" name="Google Shape;589;p71"/>
          <p:cNvSpPr/>
          <p:nvPr/>
        </p:nvSpPr>
        <p:spPr>
          <a:xfrm>
            <a:off x="929183" y="3707776"/>
            <a:ext cx="15714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7B77"/>
              </a:buClr>
              <a:buSzPts val="1100"/>
              <a:buFont typeface="Calibri"/>
              <a:buNone/>
            </a:pPr>
            <a:r>
              <a:rPr b="0" i="0" lang="en-US" sz="1100" u="none" cap="none" strike="noStrike">
                <a:solidFill>
                  <a:srgbClr val="0F7B7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Bucket: mybucket</a:t>
            </a:r>
            <a:endParaRPr b="0" i="0" sz="1100" u="none" cap="none" strike="noStrike">
              <a:solidFill>
                <a:srgbClr val="0F7B7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90" name="Google Shape;590;p71"/>
          <p:cNvSpPr txBox="1"/>
          <p:nvPr/>
        </p:nvSpPr>
        <p:spPr>
          <a:xfrm>
            <a:off x="3691056" y="2987816"/>
            <a:ext cx="7680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7B77"/>
              </a:buClr>
              <a:buSzPts val="1100"/>
              <a:buFont typeface="Calibri"/>
              <a:buNone/>
            </a:pPr>
            <a:r>
              <a:rPr b="0" i="0" lang="en-US" sz="1100" u="none" cap="none" strike="noStrike">
                <a:solidFill>
                  <a:srgbClr val="0F7B7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  chris</a:t>
            </a:r>
            <a:endParaRPr b="0" i="0" sz="1100" u="none" cap="none" strike="noStrike">
              <a:solidFill>
                <a:srgbClr val="0F7B77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91" name="Google Shape;591;p71"/>
          <p:cNvSpPr txBox="1"/>
          <p:nvPr/>
        </p:nvSpPr>
        <p:spPr>
          <a:xfrm>
            <a:off x="3691056" y="3520748"/>
            <a:ext cx="768000" cy="2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F7B77"/>
              </a:buClr>
              <a:buSzPts val="1100"/>
              <a:buFont typeface="Calibri"/>
              <a:buNone/>
            </a:pPr>
            <a:r>
              <a:rPr b="0" i="0" lang="en-US" sz="1100" u="none" cap="none" strike="noStrike">
                <a:solidFill>
                  <a:srgbClr val="0F7B77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= 82</a:t>
            </a:r>
            <a:endParaRPr b="0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92" name="Google Shape;592;p71"/>
          <p:cNvSpPr txBox="1"/>
          <p:nvPr/>
        </p:nvSpPr>
        <p:spPr>
          <a:xfrm>
            <a:off x="4759300" y="2432686"/>
            <a:ext cx="8940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rPr b="1" i="0" lang="en-US" sz="900" u="none" cap="none" strike="noStrike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findSuccessor(82)</a:t>
            </a:r>
            <a:endParaRPr b="1" i="0" sz="900" u="none" cap="none" strike="noStrike">
              <a:solidFill>
                <a:schemeClr val="accent5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593" name="Google Shape;593;p71"/>
          <p:cNvSpPr txBox="1"/>
          <p:nvPr/>
        </p:nvSpPr>
        <p:spPr>
          <a:xfrm>
            <a:off x="4658591" y="-76970"/>
            <a:ext cx="1848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4" name="Google Shape;594;p71"/>
          <p:cNvGrpSpPr/>
          <p:nvPr/>
        </p:nvGrpSpPr>
        <p:grpSpPr>
          <a:xfrm>
            <a:off x="1090680" y="2696382"/>
            <a:ext cx="502200" cy="431133"/>
            <a:chOff x="265548" y="2387300"/>
            <a:chExt cx="502200" cy="388024"/>
          </a:xfrm>
        </p:grpSpPr>
        <p:sp>
          <p:nvSpPr>
            <p:cNvPr id="595" name="Google Shape;595;p71"/>
            <p:cNvSpPr/>
            <p:nvPr/>
          </p:nvSpPr>
          <p:spPr>
            <a:xfrm>
              <a:off x="409863" y="2387300"/>
              <a:ext cx="225000" cy="225000"/>
            </a:xfrm>
            <a:prstGeom prst="verticalScroll">
              <a:avLst>
                <a:gd fmla="val 12500" name="adj"/>
              </a:avLst>
            </a:prstGeom>
            <a:gradFill>
              <a:gsLst>
                <a:gs pos="0">
                  <a:srgbClr val="3177EE"/>
                </a:gs>
                <a:gs pos="100000">
                  <a:srgbClr val="113D8A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alibri"/>
                <a:buNone/>
              </a:pPr>
              <a:r>
                <a:t/>
              </a:r>
              <a:endParaRPr b="0" i="0" sz="800" u="none" cap="none" strike="noStrike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596" name="Google Shape;596;p71"/>
            <p:cNvSpPr txBox="1"/>
            <p:nvPr/>
          </p:nvSpPr>
          <p:spPr>
            <a:xfrm>
              <a:off x="265548" y="2559924"/>
              <a:ext cx="5022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349"/>
                </a:buClr>
                <a:buSzPts val="800"/>
                <a:buFont typeface="Calibri"/>
                <a:buNone/>
              </a:pPr>
              <a:r>
                <a:rPr b="0" i="0" lang="en-US" sz="800" u="none" cap="none" strike="noStrike">
                  <a:solidFill>
                    <a:srgbClr val="1155CC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foo.bar</a:t>
              </a:r>
              <a:endParaRPr b="0" i="0" sz="800" u="none" cap="none" strike="noStrike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597" name="Google Shape;597;p71"/>
          <p:cNvGrpSpPr/>
          <p:nvPr/>
        </p:nvGrpSpPr>
        <p:grpSpPr>
          <a:xfrm>
            <a:off x="1788991" y="2698384"/>
            <a:ext cx="502200" cy="431133"/>
            <a:chOff x="265548" y="2387300"/>
            <a:chExt cx="502200" cy="388024"/>
          </a:xfrm>
        </p:grpSpPr>
        <p:sp>
          <p:nvSpPr>
            <p:cNvPr id="598" name="Google Shape;598;p71"/>
            <p:cNvSpPr/>
            <p:nvPr/>
          </p:nvSpPr>
          <p:spPr>
            <a:xfrm>
              <a:off x="409863" y="2387300"/>
              <a:ext cx="225000" cy="225000"/>
            </a:xfrm>
            <a:prstGeom prst="verticalScroll">
              <a:avLst>
                <a:gd fmla="val 12500" name="adj"/>
              </a:avLst>
            </a:prstGeom>
            <a:gradFill>
              <a:gsLst>
                <a:gs pos="0">
                  <a:srgbClr val="3177EE"/>
                </a:gs>
                <a:gs pos="100000">
                  <a:srgbClr val="113D8A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alibri"/>
                <a:buNone/>
              </a:pPr>
              <a:r>
                <a:t/>
              </a:r>
              <a:endParaRPr b="0" i="0" sz="800" u="none" cap="none" strike="noStrike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599" name="Google Shape;599;p71"/>
            <p:cNvSpPr txBox="1"/>
            <p:nvPr/>
          </p:nvSpPr>
          <p:spPr>
            <a:xfrm>
              <a:off x="265548" y="2559924"/>
              <a:ext cx="5022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349"/>
                </a:buClr>
                <a:buSzPts val="800"/>
                <a:buFont typeface="Calibri"/>
                <a:buNone/>
              </a:pPr>
              <a:r>
                <a:rPr b="0" i="0" lang="en-US" sz="800" u="none" cap="none" strike="noStrike">
                  <a:solidFill>
                    <a:srgbClr val="1155CC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foo.bar</a:t>
              </a:r>
              <a:endParaRPr b="0" i="0" sz="800" u="none" cap="none" strike="noStrike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600" name="Google Shape;600;p71"/>
          <p:cNvGrpSpPr/>
          <p:nvPr/>
        </p:nvGrpSpPr>
        <p:grpSpPr>
          <a:xfrm>
            <a:off x="3770550" y="2293463"/>
            <a:ext cx="466800" cy="431143"/>
            <a:chOff x="300946" y="2387300"/>
            <a:chExt cx="466800" cy="388033"/>
          </a:xfrm>
        </p:grpSpPr>
        <p:sp>
          <p:nvSpPr>
            <p:cNvPr id="601" name="Google Shape;601;p71"/>
            <p:cNvSpPr/>
            <p:nvPr/>
          </p:nvSpPr>
          <p:spPr>
            <a:xfrm>
              <a:off x="409863" y="2387300"/>
              <a:ext cx="225000" cy="225000"/>
            </a:xfrm>
            <a:prstGeom prst="verticalScroll">
              <a:avLst>
                <a:gd fmla="val 12500" name="adj"/>
              </a:avLst>
            </a:prstGeom>
            <a:gradFill>
              <a:gsLst>
                <a:gs pos="0">
                  <a:srgbClr val="3177EE"/>
                </a:gs>
                <a:gs pos="100000">
                  <a:srgbClr val="113D8A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alibri"/>
                <a:buNone/>
              </a:pPr>
              <a:r>
                <a:t/>
              </a:r>
              <a:endParaRPr b="0" i="0" sz="8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602" name="Google Shape;602;p71"/>
            <p:cNvSpPr txBox="1"/>
            <p:nvPr/>
          </p:nvSpPr>
          <p:spPr>
            <a:xfrm>
              <a:off x="300946" y="2559933"/>
              <a:ext cx="4668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349"/>
                </a:buClr>
                <a:buSzPts val="800"/>
                <a:buFont typeface="Calibri"/>
                <a:buNone/>
              </a:pPr>
              <a:r>
                <a:rPr b="0" i="0" lang="en-US" sz="800" u="none" cap="none" strike="noStrike">
                  <a:solidFill>
                    <a:srgbClr val="C9DAF8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foo.bar</a:t>
              </a:r>
              <a:endParaRPr b="0" i="0" sz="800" u="none" cap="none" strike="noStrike">
                <a:solidFill>
                  <a:srgbClr val="C9DAF8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cxnSp>
        <p:nvCxnSpPr>
          <p:cNvPr id="603" name="Google Shape;603;p71"/>
          <p:cNvCxnSpPr>
            <a:stCxn id="595" idx="3"/>
            <a:endCxn id="598" idx="1"/>
          </p:cNvCxnSpPr>
          <p:nvPr/>
        </p:nvCxnSpPr>
        <p:spPr>
          <a:xfrm>
            <a:off x="1431870" y="2821381"/>
            <a:ext cx="529500" cy="2100"/>
          </a:xfrm>
          <a:prstGeom prst="straightConnector1">
            <a:avLst/>
          </a:prstGeom>
          <a:noFill/>
          <a:ln cap="flat" cmpd="sng" w="19050">
            <a:solidFill>
              <a:srgbClr val="3C78D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04" name="Google Shape;604;p71"/>
          <p:cNvCxnSpPr/>
          <p:nvPr/>
        </p:nvCxnSpPr>
        <p:spPr>
          <a:xfrm flipH="1" rot="10800000">
            <a:off x="2250725" y="2462450"/>
            <a:ext cx="1545300" cy="26100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605" name="Google Shape;605;p71"/>
          <p:cNvGrpSpPr/>
          <p:nvPr/>
        </p:nvGrpSpPr>
        <p:grpSpPr>
          <a:xfrm>
            <a:off x="6311391" y="3577434"/>
            <a:ext cx="502200" cy="431133"/>
            <a:chOff x="265548" y="2387300"/>
            <a:chExt cx="502200" cy="388024"/>
          </a:xfrm>
        </p:grpSpPr>
        <p:sp>
          <p:nvSpPr>
            <p:cNvPr id="606" name="Google Shape;606;p71"/>
            <p:cNvSpPr/>
            <p:nvPr/>
          </p:nvSpPr>
          <p:spPr>
            <a:xfrm>
              <a:off x="409863" y="2387300"/>
              <a:ext cx="225000" cy="225000"/>
            </a:xfrm>
            <a:prstGeom prst="verticalScroll">
              <a:avLst>
                <a:gd fmla="val 12500" name="adj"/>
              </a:avLst>
            </a:prstGeom>
            <a:gradFill>
              <a:gsLst>
                <a:gs pos="0">
                  <a:srgbClr val="3177EE"/>
                </a:gs>
                <a:gs pos="100000">
                  <a:srgbClr val="113D8A"/>
                </a:gs>
              </a:gsLst>
              <a:lin ang="5400012" scaled="0"/>
            </a:gradFill>
            <a:ln>
              <a:noFill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800"/>
                <a:buFont typeface="Calibri"/>
                <a:buNone/>
              </a:pPr>
              <a:r>
                <a:t/>
              </a:r>
              <a:endParaRPr b="0" i="0" sz="800" u="none" cap="none" strike="noStrike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  <p:sp>
          <p:nvSpPr>
            <p:cNvPr id="607" name="Google Shape;607;p71"/>
            <p:cNvSpPr txBox="1"/>
            <p:nvPr/>
          </p:nvSpPr>
          <p:spPr>
            <a:xfrm>
              <a:off x="265548" y="2559924"/>
              <a:ext cx="5022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5349"/>
                </a:buClr>
                <a:buSzPts val="800"/>
                <a:buFont typeface="Calibri"/>
                <a:buNone/>
              </a:pPr>
              <a:r>
                <a:rPr b="0" i="0" lang="en-US" sz="800" u="none" cap="none" strike="noStrike">
                  <a:solidFill>
                    <a:srgbClr val="1155CC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foo.bar</a:t>
              </a:r>
              <a:endParaRPr b="0" i="0" sz="800" u="none" cap="none" strike="noStrike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cxnSp>
        <p:nvCxnSpPr>
          <p:cNvPr id="608" name="Google Shape;608;p71"/>
          <p:cNvCxnSpPr>
            <a:stCxn id="602" idx="3"/>
          </p:cNvCxnSpPr>
          <p:nvPr/>
        </p:nvCxnSpPr>
        <p:spPr>
          <a:xfrm>
            <a:off x="4237350" y="2604941"/>
            <a:ext cx="2215200" cy="95220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09" name="Google Shape;609;p71"/>
          <p:cNvCxnSpPr/>
          <p:nvPr/>
        </p:nvCxnSpPr>
        <p:spPr>
          <a:xfrm flipH="1" rot="10800000">
            <a:off x="4839974" y="2286023"/>
            <a:ext cx="973800" cy="1410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10" name="Google Shape;610;p71"/>
          <p:cNvCxnSpPr>
            <a:stCxn id="611" idx="3"/>
            <a:endCxn id="612" idx="1"/>
          </p:cNvCxnSpPr>
          <p:nvPr/>
        </p:nvCxnSpPr>
        <p:spPr>
          <a:xfrm>
            <a:off x="6787574" y="2187323"/>
            <a:ext cx="828300" cy="396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13" name="Google Shape;613;p71"/>
          <p:cNvCxnSpPr/>
          <p:nvPr/>
        </p:nvCxnSpPr>
        <p:spPr>
          <a:xfrm flipH="1">
            <a:off x="7133300" y="2448275"/>
            <a:ext cx="740700" cy="74790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11" name="Google Shape;611;p71"/>
          <p:cNvSpPr txBox="1"/>
          <p:nvPr/>
        </p:nvSpPr>
        <p:spPr>
          <a:xfrm>
            <a:off x="5703074" y="2059223"/>
            <a:ext cx="10845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rPr b="1" i="0" lang="en-US" sz="900" u="none" cap="none" strike="noStrike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findSuccessor(82)</a:t>
            </a:r>
            <a:endParaRPr b="1" i="0" sz="900" u="none" cap="none" strike="noStrike">
              <a:solidFill>
                <a:schemeClr val="accent5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12" name="Google Shape;612;p71"/>
          <p:cNvSpPr txBox="1"/>
          <p:nvPr/>
        </p:nvSpPr>
        <p:spPr>
          <a:xfrm>
            <a:off x="7615816" y="2098748"/>
            <a:ext cx="10845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rPr b="1" i="0" lang="en-US" sz="900" u="none" cap="none" strike="noStrike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findSuccessor(82)</a:t>
            </a:r>
            <a:endParaRPr b="1" i="0" sz="900" u="none" cap="none" strike="noStrike">
              <a:solidFill>
                <a:schemeClr val="accent5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14" name="Google Shape;614;p71"/>
          <p:cNvSpPr txBox="1"/>
          <p:nvPr/>
        </p:nvSpPr>
        <p:spPr>
          <a:xfrm>
            <a:off x="6455716" y="3145843"/>
            <a:ext cx="10845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rPr b="1" i="0" lang="en-US" sz="900" u="none" cap="none" strike="noStrike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findSuccessor(82)</a:t>
            </a:r>
            <a:endParaRPr b="1" i="0" sz="900" u="none" cap="none" strike="noStrike">
              <a:solidFill>
                <a:schemeClr val="accent5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615" name="Google Shape;615;p71"/>
          <p:cNvCxnSpPr/>
          <p:nvPr/>
        </p:nvCxnSpPr>
        <p:spPr>
          <a:xfrm>
            <a:off x="4847105" y="2765625"/>
            <a:ext cx="1545300" cy="621000"/>
          </a:xfrm>
          <a:prstGeom prst="straightConnector1">
            <a:avLst/>
          </a:prstGeom>
          <a:noFill/>
          <a:ln cap="flat" cmpd="sng" w="38100">
            <a:solidFill>
              <a:srgbClr val="A64D7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16" name="Google Shape;616;p71"/>
          <p:cNvSpPr txBox="1"/>
          <p:nvPr/>
        </p:nvSpPr>
        <p:spPr>
          <a:xfrm>
            <a:off x="4768550" y="2578400"/>
            <a:ext cx="5022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rPr b="1" i="0" lang="en-US" sz="900" u="none" cap="none" strike="noStrike">
                <a:solidFill>
                  <a:srgbClr val="A64D7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check(82)</a:t>
            </a:r>
            <a:endParaRPr b="1" i="0" sz="900" u="none" cap="none" strike="noStrike">
              <a:solidFill>
                <a:srgbClr val="A64D7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17" name="Google Shape;617;p71"/>
          <p:cNvSpPr txBox="1"/>
          <p:nvPr/>
        </p:nvSpPr>
        <p:spPr>
          <a:xfrm>
            <a:off x="6159005" y="3343270"/>
            <a:ext cx="502200" cy="2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rPr b="1" i="0" lang="en-US" sz="900" u="none" cap="none" strike="noStrike">
                <a:solidFill>
                  <a:srgbClr val="A64D7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check(82)</a:t>
            </a:r>
            <a:endParaRPr b="1" i="0" sz="900" u="none" cap="none" strike="noStrike">
              <a:solidFill>
                <a:srgbClr val="A64D79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618" name="Google Shape;618;p71"/>
          <p:cNvGrpSpPr/>
          <p:nvPr/>
        </p:nvGrpSpPr>
        <p:grpSpPr>
          <a:xfrm>
            <a:off x="4768653" y="2805644"/>
            <a:ext cx="1616757" cy="609316"/>
            <a:chOff x="4868475" y="2805584"/>
            <a:chExt cx="1516800" cy="609316"/>
          </a:xfrm>
        </p:grpSpPr>
        <p:cxnSp>
          <p:nvCxnSpPr>
            <p:cNvPr id="619" name="Google Shape;619;p71"/>
            <p:cNvCxnSpPr/>
            <p:nvPr/>
          </p:nvCxnSpPr>
          <p:spPr>
            <a:xfrm rot="10800000">
              <a:off x="4868475" y="2808300"/>
              <a:ext cx="1516800" cy="606600"/>
            </a:xfrm>
            <a:prstGeom prst="straightConnector1">
              <a:avLst/>
            </a:prstGeom>
            <a:noFill/>
            <a:ln cap="flat" cmpd="sng" w="19050">
              <a:solidFill>
                <a:srgbClr val="A64D79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20" name="Google Shape;620;p71"/>
            <p:cNvSpPr txBox="1"/>
            <p:nvPr/>
          </p:nvSpPr>
          <p:spPr>
            <a:xfrm rot="1337401">
              <a:off x="5266470" y="2898360"/>
              <a:ext cx="529140" cy="2027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en-US" sz="900" u="none" cap="none" strike="noStrike">
                  <a:solidFill>
                    <a:srgbClr val="A64D79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EXIST, VER</a:t>
              </a:r>
              <a:endParaRPr b="1" i="0" sz="900" u="none" cap="none" strike="noStrike">
                <a:solidFill>
                  <a:srgbClr val="A64D79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sp>
        <p:nvSpPr>
          <p:cNvPr id="621" name="Google Shape;621;p71"/>
          <p:cNvSpPr txBox="1"/>
          <p:nvPr/>
        </p:nvSpPr>
        <p:spPr>
          <a:xfrm>
            <a:off x="6661174" y="3557443"/>
            <a:ext cx="4668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349"/>
              </a:buClr>
              <a:buSzPts val="1400"/>
              <a:buFont typeface="Calibri"/>
              <a:buNone/>
            </a:pPr>
            <a:r>
              <a:rPr b="0" i="0" lang="en-US" sz="1400" u="none" cap="none" strike="noStrike">
                <a:solidFill>
                  <a:srgbClr val="00534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8C</a:t>
            </a:r>
            <a:endParaRPr b="0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622" name="Google Shape;622;p71"/>
          <p:cNvGrpSpPr/>
          <p:nvPr/>
        </p:nvGrpSpPr>
        <p:grpSpPr>
          <a:xfrm>
            <a:off x="4755067" y="2099041"/>
            <a:ext cx="3135605" cy="1118586"/>
            <a:chOff x="4882450" y="2135636"/>
            <a:chExt cx="2908725" cy="1081699"/>
          </a:xfrm>
        </p:grpSpPr>
        <p:sp>
          <p:nvSpPr>
            <p:cNvPr id="623" name="Google Shape;623;p71"/>
            <p:cNvSpPr/>
            <p:nvPr/>
          </p:nvSpPr>
          <p:spPr>
            <a:xfrm>
              <a:off x="4882450" y="2271310"/>
              <a:ext cx="2908725" cy="946025"/>
            </a:xfrm>
            <a:custGeom>
              <a:rect b="b" l="l" r="r" t="t"/>
              <a:pathLst>
                <a:path extrusionOk="0" h="37841" w="116349">
                  <a:moveTo>
                    <a:pt x="86078" y="37841"/>
                  </a:moveTo>
                  <a:cubicBezTo>
                    <a:pt x="91017" y="32573"/>
                    <a:pt x="120885" y="12535"/>
                    <a:pt x="115711" y="6232"/>
                  </a:cubicBezTo>
                  <a:cubicBezTo>
                    <a:pt x="110537" y="-71"/>
                    <a:pt x="74318" y="-23"/>
                    <a:pt x="55033" y="24"/>
                  </a:cubicBezTo>
                  <a:cubicBezTo>
                    <a:pt x="35748" y="71"/>
                    <a:pt x="9172" y="5433"/>
                    <a:pt x="0" y="6515"/>
                  </a:cubicBezTo>
                </a:path>
              </a:pathLst>
            </a:custGeom>
            <a:noFill/>
            <a:ln cap="flat" cmpd="sng" w="190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71"/>
            <p:cNvSpPr txBox="1"/>
            <p:nvPr/>
          </p:nvSpPr>
          <p:spPr>
            <a:xfrm rot="-392537">
              <a:off x="4998073" y="2170826"/>
              <a:ext cx="629298" cy="2025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en-US" sz="900" u="none" cap="none" strike="noStrike">
                  <a:solidFill>
                    <a:schemeClr val="accent5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IP:Port, 8C</a:t>
              </a:r>
              <a:endParaRPr b="1" i="0" sz="900" u="none" cap="none" strike="noStrike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625" name="Google Shape;625;p71"/>
          <p:cNvGrpSpPr/>
          <p:nvPr/>
        </p:nvGrpSpPr>
        <p:grpSpPr>
          <a:xfrm>
            <a:off x="4768541" y="2834541"/>
            <a:ext cx="1683995" cy="722529"/>
            <a:chOff x="4237350" y="2604940"/>
            <a:chExt cx="2215200" cy="952200"/>
          </a:xfrm>
        </p:grpSpPr>
        <p:cxnSp>
          <p:nvCxnSpPr>
            <p:cNvPr id="626" name="Google Shape;626;p71"/>
            <p:cNvCxnSpPr/>
            <p:nvPr/>
          </p:nvCxnSpPr>
          <p:spPr>
            <a:xfrm>
              <a:off x="4237350" y="2604940"/>
              <a:ext cx="2215200" cy="952200"/>
            </a:xfrm>
            <a:prstGeom prst="straightConnector1">
              <a:avLst/>
            </a:prstGeom>
            <a:noFill/>
            <a:ln cap="flat" cmpd="sng" w="19050">
              <a:solidFill>
                <a:srgbClr val="3C78D8"/>
              </a:solidFill>
              <a:prstDash val="solid"/>
              <a:round/>
              <a:headEnd len="med" w="med" type="triangle"/>
              <a:tailEnd len="sm" w="sm" type="none"/>
            </a:ln>
          </p:spPr>
        </p:cxnSp>
        <p:sp>
          <p:nvSpPr>
            <p:cNvPr id="627" name="Google Shape;627;p71"/>
            <p:cNvSpPr txBox="1"/>
            <p:nvPr/>
          </p:nvSpPr>
          <p:spPr>
            <a:xfrm rot="1369121">
              <a:off x="5044627" y="3058451"/>
              <a:ext cx="445572" cy="20287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en-US" sz="900" u="none" cap="none" strike="noStrike">
                  <a:solidFill>
                    <a:srgbClr val="1155CC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OK</a:t>
              </a:r>
              <a:endParaRPr b="1" i="0" sz="900" u="none" cap="none" strike="noStrike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  <p:grpSp>
        <p:nvGrpSpPr>
          <p:cNvPr id="628" name="Google Shape;628;p71"/>
          <p:cNvGrpSpPr/>
          <p:nvPr/>
        </p:nvGrpSpPr>
        <p:grpSpPr>
          <a:xfrm>
            <a:off x="2478814" y="2740700"/>
            <a:ext cx="893989" cy="203400"/>
            <a:chOff x="3530600" y="1246256"/>
            <a:chExt cx="917100" cy="203400"/>
          </a:xfrm>
        </p:grpSpPr>
        <p:cxnSp>
          <p:nvCxnSpPr>
            <p:cNvPr id="629" name="Google Shape;629;p71"/>
            <p:cNvCxnSpPr/>
            <p:nvPr/>
          </p:nvCxnSpPr>
          <p:spPr>
            <a:xfrm>
              <a:off x="3530600" y="1252975"/>
              <a:ext cx="917100" cy="0"/>
            </a:xfrm>
            <a:prstGeom prst="straightConnector1">
              <a:avLst/>
            </a:prstGeom>
            <a:noFill/>
            <a:ln cap="flat" cmpd="sng" w="19050">
              <a:solidFill>
                <a:srgbClr val="3C78D8"/>
              </a:solidFill>
              <a:prstDash val="solid"/>
              <a:round/>
              <a:headEnd len="med" w="med" type="triangle"/>
              <a:tailEnd len="sm" w="sm" type="none"/>
            </a:ln>
          </p:spPr>
        </p:cxnSp>
        <p:sp>
          <p:nvSpPr>
            <p:cNvPr id="630" name="Google Shape;630;p71"/>
            <p:cNvSpPr txBox="1"/>
            <p:nvPr/>
          </p:nvSpPr>
          <p:spPr>
            <a:xfrm rot="-4630">
              <a:off x="3815434" y="1246556"/>
              <a:ext cx="445500" cy="20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1" i="0" lang="en-US" sz="900" u="none" cap="none" strike="noStrike">
                  <a:solidFill>
                    <a:srgbClr val="1155CC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OK</a:t>
              </a:r>
              <a:endParaRPr b="1" i="0" sz="900" u="none" cap="none" strike="noStrike">
                <a:solidFill>
                  <a:srgbClr val="1155CC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1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2"/>
          <p:cNvSpPr txBox="1"/>
          <p:nvPr>
            <p:ph type="title"/>
          </p:nvPr>
        </p:nvSpPr>
        <p:spPr>
          <a:xfrm>
            <a:off x="628650" y="129986"/>
            <a:ext cx="78867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</a:pPr>
            <a:r>
              <a:rPr lang="en-US">
                <a:solidFill>
                  <a:srgbClr val="434343"/>
                </a:solidFill>
              </a:rPr>
              <a:t>Keyspace ≃ Dynamic Key Mapping </a:t>
            </a:r>
            <a:endParaRPr b="1" i="0" sz="36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636" name="Google Shape;636;p72"/>
          <p:cNvCxnSpPr/>
          <p:nvPr/>
        </p:nvCxnSpPr>
        <p:spPr>
          <a:xfrm>
            <a:off x="991850" y="1045850"/>
            <a:ext cx="6900" cy="4473600"/>
          </a:xfrm>
          <a:prstGeom prst="straightConnector1">
            <a:avLst/>
          </a:prstGeom>
          <a:noFill/>
          <a:ln cap="flat" cmpd="sng" w="19050">
            <a:solidFill>
              <a:srgbClr val="85200C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37" name="Google Shape;637;p72"/>
          <p:cNvCxnSpPr/>
          <p:nvPr/>
        </p:nvCxnSpPr>
        <p:spPr>
          <a:xfrm rot="10800000">
            <a:off x="907100" y="1144275"/>
            <a:ext cx="162000" cy="4800"/>
          </a:xfrm>
          <a:prstGeom prst="straightConnector1">
            <a:avLst/>
          </a:prstGeom>
          <a:noFill/>
          <a:ln cap="flat" cmpd="sng" w="19050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8" name="Google Shape;638;p72"/>
          <p:cNvCxnSpPr/>
          <p:nvPr/>
        </p:nvCxnSpPr>
        <p:spPr>
          <a:xfrm rot="10800000">
            <a:off x="907100" y="5259200"/>
            <a:ext cx="162000" cy="4800"/>
          </a:xfrm>
          <a:prstGeom prst="straightConnector1">
            <a:avLst/>
          </a:prstGeom>
          <a:noFill/>
          <a:ln cap="flat" cmpd="sng" w="19050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9" name="Google Shape;639;p72"/>
          <p:cNvCxnSpPr/>
          <p:nvPr/>
        </p:nvCxnSpPr>
        <p:spPr>
          <a:xfrm rot="10800000">
            <a:off x="912200" y="3189200"/>
            <a:ext cx="162000" cy="4800"/>
          </a:xfrm>
          <a:prstGeom prst="straightConnector1">
            <a:avLst/>
          </a:prstGeom>
          <a:noFill/>
          <a:ln cap="flat" cmpd="sng" w="19050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0" name="Google Shape;640;p72"/>
          <p:cNvCxnSpPr/>
          <p:nvPr/>
        </p:nvCxnSpPr>
        <p:spPr>
          <a:xfrm rot="10800000">
            <a:off x="912200" y="4224188"/>
            <a:ext cx="162000" cy="4800"/>
          </a:xfrm>
          <a:prstGeom prst="straightConnector1">
            <a:avLst/>
          </a:prstGeom>
          <a:noFill/>
          <a:ln cap="flat" cmpd="sng" w="19050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1" name="Google Shape;641;p72"/>
          <p:cNvCxnSpPr/>
          <p:nvPr/>
        </p:nvCxnSpPr>
        <p:spPr>
          <a:xfrm rot="10800000">
            <a:off x="907100" y="2154163"/>
            <a:ext cx="162000" cy="4800"/>
          </a:xfrm>
          <a:prstGeom prst="straightConnector1">
            <a:avLst/>
          </a:prstGeom>
          <a:noFill/>
          <a:ln cap="flat" cmpd="sng" w="19050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2" name="Google Shape;642;p72"/>
          <p:cNvCxnSpPr/>
          <p:nvPr/>
        </p:nvCxnSpPr>
        <p:spPr>
          <a:xfrm rot="10800000">
            <a:off x="907100" y="1664375"/>
            <a:ext cx="162000" cy="4800"/>
          </a:xfrm>
          <a:prstGeom prst="straightConnector1">
            <a:avLst/>
          </a:prstGeom>
          <a:noFill/>
          <a:ln cap="flat" cmpd="sng" w="19050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3" name="Google Shape;643;p72"/>
          <p:cNvCxnSpPr/>
          <p:nvPr/>
        </p:nvCxnSpPr>
        <p:spPr>
          <a:xfrm rot="10800000">
            <a:off x="912200" y="2671688"/>
            <a:ext cx="162000" cy="4800"/>
          </a:xfrm>
          <a:prstGeom prst="straightConnector1">
            <a:avLst/>
          </a:prstGeom>
          <a:noFill/>
          <a:ln cap="flat" cmpd="sng" w="19050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4" name="Google Shape;644;p72"/>
          <p:cNvCxnSpPr/>
          <p:nvPr/>
        </p:nvCxnSpPr>
        <p:spPr>
          <a:xfrm rot="10800000">
            <a:off x="912200" y="3706700"/>
            <a:ext cx="162000" cy="4800"/>
          </a:xfrm>
          <a:prstGeom prst="straightConnector1">
            <a:avLst/>
          </a:prstGeom>
          <a:noFill/>
          <a:ln cap="flat" cmpd="sng" w="19050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5" name="Google Shape;645;p72"/>
          <p:cNvCxnSpPr/>
          <p:nvPr/>
        </p:nvCxnSpPr>
        <p:spPr>
          <a:xfrm rot="10800000">
            <a:off x="912200" y="4741688"/>
            <a:ext cx="162000" cy="4800"/>
          </a:xfrm>
          <a:prstGeom prst="straightConnector1">
            <a:avLst/>
          </a:prstGeom>
          <a:noFill/>
          <a:ln cap="flat" cmpd="sng" w="19050">
            <a:solidFill>
              <a:srgbClr val="85200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6" name="Google Shape;646;p72"/>
          <p:cNvSpPr txBox="1"/>
          <p:nvPr/>
        </p:nvSpPr>
        <p:spPr>
          <a:xfrm>
            <a:off x="628650" y="1107900"/>
            <a:ext cx="243900" cy="42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85200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00</a:t>
            </a:r>
            <a:endParaRPr b="0" i="0" sz="1100" u="none" cap="none" strike="noStrike">
              <a:solidFill>
                <a:srgbClr val="8520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8520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8520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85200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1C</a:t>
            </a:r>
            <a:endParaRPr b="0" i="0" sz="1100" u="none" cap="none" strike="noStrike">
              <a:solidFill>
                <a:srgbClr val="8520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8520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8520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85200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38</a:t>
            </a:r>
            <a:endParaRPr b="0" i="0" sz="1100" u="none" cap="none" strike="noStrike">
              <a:solidFill>
                <a:srgbClr val="8520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8520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8520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85200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54</a:t>
            </a:r>
            <a:endParaRPr b="0" i="0" sz="1100" u="none" cap="none" strike="noStrike">
              <a:solidFill>
                <a:srgbClr val="8520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8520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8520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85200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70</a:t>
            </a:r>
            <a:endParaRPr b="0" i="0" sz="1100" u="none" cap="none" strike="noStrike">
              <a:solidFill>
                <a:srgbClr val="8520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8520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8520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85200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8C</a:t>
            </a:r>
            <a:endParaRPr b="0" i="0" sz="1100" u="none" cap="none" strike="noStrike">
              <a:solidFill>
                <a:srgbClr val="8520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8520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8520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85200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C4</a:t>
            </a:r>
            <a:endParaRPr b="0" i="0" sz="1100" u="none" cap="none" strike="noStrike">
              <a:solidFill>
                <a:srgbClr val="8520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8520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8520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85200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FC</a:t>
            </a:r>
            <a:endParaRPr b="0" i="0" sz="1100" u="none" cap="none" strike="noStrike">
              <a:solidFill>
                <a:srgbClr val="8520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8520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85200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FE</a:t>
            </a:r>
            <a:endParaRPr b="0" i="0" sz="1100" u="none" cap="none" strike="noStrike">
              <a:solidFill>
                <a:srgbClr val="8520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47" name="Google Shape;647;p72"/>
          <p:cNvSpPr txBox="1"/>
          <p:nvPr/>
        </p:nvSpPr>
        <p:spPr>
          <a:xfrm>
            <a:off x="1435700" y="1301475"/>
            <a:ext cx="7667400" cy="3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Condensed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Keyspace is a humongously huge </a:t>
            </a:r>
            <a:r>
              <a:rPr b="1" i="0" lang="en-US" sz="1400" u="none" cap="none" strike="noStrike">
                <a:solidFill>
                  <a:srgbClr val="F74F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circle of keys, numbered from 0000… to 1111…</a:t>
            </a:r>
            <a:r>
              <a:rPr b="0" i="0" lang="en-US" sz="14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over 160 bits!</a:t>
            </a:r>
            <a:endParaRPr b="0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Condensed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At installation, </a:t>
            </a:r>
            <a:r>
              <a:rPr b="1" i="0" lang="en-US" sz="1400" u="none" cap="none" strike="noStrike">
                <a:solidFill>
                  <a:srgbClr val="F74F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each node process is assigned a key</a:t>
            </a:r>
            <a:r>
              <a:rPr b="0" i="0" lang="en-US" sz="14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that defines its location in the keyspace.</a:t>
            </a:r>
            <a:endParaRPr b="0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Condensed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Each node is then responsible for a </a:t>
            </a:r>
            <a:r>
              <a:rPr b="1" i="1" lang="en-US" sz="1400" u="none" cap="none" strike="noStrike">
                <a:solidFill>
                  <a:srgbClr val="F74F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key range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Condensed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Keyspace set by the </a:t>
            </a:r>
            <a:r>
              <a:rPr b="1" i="0" lang="en-US" sz="1400" u="none" cap="none" strike="noStrike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RING Installer</a:t>
            </a:r>
            <a:r>
              <a:rPr b="0" i="0" lang="en-US" sz="14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or manually calculated by Scality CSEs when preparing a </a:t>
            </a:r>
            <a:r>
              <a:rPr b="1" i="0" lang="en-US" sz="1400" u="none" cap="none" strike="noStrike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capacity extension</a:t>
            </a:r>
            <a:r>
              <a:rPr b="0" i="0" lang="en-US" sz="14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by storage server addition.</a:t>
            </a:r>
            <a:endParaRPr b="0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Condensed"/>
              <a:buChar char="●"/>
            </a:pPr>
            <a:r>
              <a:rPr b="0" i="0" lang="en-US" sz="1400" u="sng" cap="none" strike="noStrike">
                <a:solidFill>
                  <a:srgbClr val="000000"/>
                </a:solidFill>
                <a:highlight>
                  <a:srgbClr val="FFFF00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The RING keyspace </a:t>
            </a:r>
            <a:r>
              <a:rPr b="1" i="0" lang="en-US" sz="1400" u="sng" cap="none" strike="noStrike">
                <a:solidFill>
                  <a:srgbClr val="F74F28"/>
                </a:solidFill>
                <a:highlight>
                  <a:srgbClr val="FFFF00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embodies the customer requirements</a:t>
            </a:r>
            <a:r>
              <a:rPr b="0" i="0" lang="en-US" sz="1400" u="sng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b="0" i="0" sz="1400" u="sng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 Condensed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If a node drops out, its successor sees its range extended and </a:t>
            </a:r>
            <a:r>
              <a:rPr b="1" i="0" lang="en-US" sz="1400" u="none" cap="none" strike="noStrike">
                <a:solidFill>
                  <a:srgbClr val="F74F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takes over for the missing node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Roboto Condensed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Check out the Keyspace visualizer 🔗</a:t>
            </a:r>
            <a:r>
              <a:rPr b="0" i="0" lang="en-US" sz="1400" u="sng" cap="none" strike="noStrike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http://www.mobidyc.net/keyspace-visualizer/</a:t>
            </a:r>
            <a:r>
              <a:rPr b="0" i="0" lang="en-US" sz="14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48" name="Google Shape;648;p72"/>
          <p:cNvSpPr/>
          <p:nvPr/>
        </p:nvSpPr>
        <p:spPr>
          <a:xfrm>
            <a:off x="930350" y="3449182"/>
            <a:ext cx="125700" cy="120600"/>
          </a:xfrm>
          <a:prstGeom prst="ellipse">
            <a:avLst/>
          </a:prstGeom>
          <a:solidFill>
            <a:srgbClr val="F74F28"/>
          </a:solidFill>
          <a:ln cap="flat" cmpd="sng" w="9525">
            <a:solidFill>
              <a:srgbClr val="5B0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72"/>
          <p:cNvSpPr txBox="1"/>
          <p:nvPr/>
        </p:nvSpPr>
        <p:spPr>
          <a:xfrm>
            <a:off x="995575" y="3401320"/>
            <a:ext cx="3171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40595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82</a:t>
            </a:r>
            <a:endParaRPr b="0" i="0" sz="1000" u="none" cap="none" strike="noStrike">
              <a:solidFill>
                <a:srgbClr val="40595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50" name="Google Shape;650;p72"/>
          <p:cNvSpPr/>
          <p:nvPr/>
        </p:nvSpPr>
        <p:spPr>
          <a:xfrm rot="-1009102">
            <a:off x="6081485" y="3016912"/>
            <a:ext cx="1257696" cy="660443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9A3B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THIS!</a:t>
            </a:r>
            <a:endParaRPr b="1" i="0" sz="20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51" name="Google Shape;651;p72"/>
          <p:cNvSpPr txBox="1"/>
          <p:nvPr/>
        </p:nvSpPr>
        <p:spPr>
          <a:xfrm>
            <a:off x="575508" y="5327837"/>
            <a:ext cx="437400" cy="22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85200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(00)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73"/>
          <p:cNvSpPr txBox="1"/>
          <p:nvPr>
            <p:ph type="title"/>
          </p:nvPr>
        </p:nvSpPr>
        <p:spPr>
          <a:xfrm>
            <a:off x="628650" y="129986"/>
            <a:ext cx="78867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</a:pPr>
            <a:r>
              <a:rPr lang="en-US">
                <a:solidFill>
                  <a:srgbClr val="434343"/>
                </a:solidFill>
              </a:rPr>
              <a:t>Objects on Disks: Bizobj.bin</a:t>
            </a:r>
            <a:endParaRPr b="1" i="0" sz="36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57" name="Google Shape;657;p73"/>
          <p:cNvSpPr txBox="1"/>
          <p:nvPr>
            <p:ph idx="1" type="body"/>
          </p:nvPr>
        </p:nvSpPr>
        <p:spPr>
          <a:xfrm>
            <a:off x="110975" y="1234875"/>
            <a:ext cx="8254500" cy="3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400"/>
              <a:buFont typeface="Roboto Condensed"/>
              <a:buChar char="•"/>
            </a:pPr>
            <a:r>
              <a:rPr lang="en-US"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For </a:t>
            </a:r>
            <a:r>
              <a:rPr b="1" lang="en-US" sz="1400">
                <a:solidFill>
                  <a:srgbClr val="F74F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every object</a:t>
            </a:r>
            <a:r>
              <a:rPr lang="en-US"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stored by a node on a disk, the </a:t>
            </a:r>
            <a:r>
              <a:rPr b="1" lang="en-US" sz="1400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node keeps in memory a </a:t>
            </a:r>
            <a:r>
              <a:rPr b="1" i="1" lang="en-US" sz="1400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record</a:t>
            </a:r>
            <a:r>
              <a:rPr b="1" lang="en-US" sz="1400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of the object,</a:t>
            </a:r>
            <a:r>
              <a:rPr lang="en-US"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containing various information:</a:t>
            </a:r>
            <a:endParaRPr sz="14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•"/>
            </a:pPr>
            <a:r>
              <a:rPr lang="en-US"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object’s </a:t>
            </a:r>
            <a:r>
              <a:rPr b="1" lang="en-US"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key</a:t>
            </a:r>
            <a:r>
              <a:rPr lang="en-US"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and the </a:t>
            </a:r>
            <a:r>
              <a:rPr b="1" lang="en-US"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replica 0 key</a:t>
            </a:r>
            <a:r>
              <a:rPr lang="en-US"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4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•"/>
            </a:pPr>
            <a:r>
              <a:rPr lang="en-US"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</a:t>
            </a:r>
            <a:r>
              <a:rPr b="1" lang="en-US"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disk location</a:t>
            </a:r>
            <a:r>
              <a:rPr lang="en-US"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where the data is stored.</a:t>
            </a:r>
            <a:endParaRPr sz="14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•"/>
            </a:pPr>
            <a:r>
              <a:rPr b="1" lang="en-US"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Flags</a:t>
            </a:r>
            <a:r>
              <a:rPr lang="en-US"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E.g.: DELETE, SYNC, ARCH, etc.</a:t>
            </a:r>
            <a:endParaRPr sz="14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•"/>
            </a:pPr>
            <a:r>
              <a:rPr lang="en-US"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Versions: </a:t>
            </a:r>
            <a:r>
              <a:rPr b="1" lang="en-US"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ver</a:t>
            </a:r>
            <a:r>
              <a:rPr lang="en-US"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</a:t>
            </a:r>
            <a:r>
              <a:rPr b="1" lang="en-US"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mdver</a:t>
            </a:r>
            <a:r>
              <a:rPr lang="en-US"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and </a:t>
            </a:r>
            <a:r>
              <a:rPr b="1" lang="en-US"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dataversion</a:t>
            </a:r>
            <a:r>
              <a:rPr lang="en-US"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4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•"/>
            </a:pPr>
            <a:r>
              <a:rPr lang="en-US"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Times: </a:t>
            </a:r>
            <a:r>
              <a:rPr b="1" lang="en-US"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atime</a:t>
            </a:r>
            <a:r>
              <a:rPr lang="en-US"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</a:t>
            </a:r>
            <a:r>
              <a:rPr b="1" lang="en-US"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ctime</a:t>
            </a:r>
            <a:r>
              <a:rPr lang="en-US"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and </a:t>
            </a:r>
            <a:r>
              <a:rPr b="1" lang="en-US"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mtime</a:t>
            </a:r>
            <a:r>
              <a:rPr lang="en-US"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4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1" marL="914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•"/>
            </a:pPr>
            <a:r>
              <a:rPr lang="en-US"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Checksum: </a:t>
            </a:r>
            <a:r>
              <a:rPr b="1" lang="en-US"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crc32</a:t>
            </a:r>
            <a:r>
              <a:rPr lang="en-US"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4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•"/>
            </a:pPr>
            <a:r>
              <a:rPr lang="en-US"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</a:t>
            </a:r>
            <a:r>
              <a:rPr b="1" lang="en-US"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size</a:t>
            </a:r>
            <a:r>
              <a:rPr lang="en-US"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of the data.</a:t>
            </a:r>
            <a:endParaRPr sz="14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•"/>
            </a:pPr>
            <a:r>
              <a:rPr lang="en-US"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Sync’ed on non-volatile media for </a:t>
            </a:r>
            <a:r>
              <a:rPr b="1" lang="en-US" sz="1400">
                <a:solidFill>
                  <a:srgbClr val="F74F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persistence</a:t>
            </a:r>
            <a:r>
              <a:rPr lang="en-US"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in an index → </a:t>
            </a:r>
            <a:r>
              <a:rPr b="1" lang="en-US" sz="1400" u="sng">
                <a:solidFill>
                  <a:srgbClr val="F74F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bizobj.bin</a:t>
            </a:r>
            <a:r>
              <a:rPr lang="en-US"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files. </a:t>
            </a:r>
            <a:endParaRPr sz="14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•"/>
            </a:pPr>
            <a:r>
              <a:rPr lang="en-US"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Stored on SSDs for </a:t>
            </a:r>
            <a:r>
              <a:rPr b="1" lang="en-US" sz="1400">
                <a:solidFill>
                  <a:srgbClr val="F74F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performance</a:t>
            </a:r>
            <a:r>
              <a:rPr lang="en-US"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</a:t>
            </a:r>
            <a:endParaRPr sz="14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•"/>
            </a:pPr>
            <a:r>
              <a:rPr lang="en-US"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Back’ed up on spinning disks for </a:t>
            </a:r>
            <a:r>
              <a:rPr b="1" lang="en-US" sz="1400">
                <a:solidFill>
                  <a:srgbClr val="F74F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safety</a:t>
            </a:r>
            <a:r>
              <a:rPr lang="en-US"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4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58" name="Google Shape;658;p73"/>
          <p:cNvSpPr/>
          <p:nvPr/>
        </p:nvSpPr>
        <p:spPr>
          <a:xfrm>
            <a:off x="5156875" y="2590725"/>
            <a:ext cx="3726300" cy="2517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C002"/>
              </a:gs>
              <a:gs pos="100000">
                <a:srgbClr val="795B04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512b        8b x nb                         512b per record</a:t>
            </a:r>
            <a:endParaRPr b="0" i="0" sz="1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9" name="Google Shape;659;p73"/>
          <p:cNvCxnSpPr/>
          <p:nvPr/>
        </p:nvCxnSpPr>
        <p:spPr>
          <a:xfrm>
            <a:off x="5633975" y="2598575"/>
            <a:ext cx="0" cy="48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0" name="Google Shape;660;p73"/>
          <p:cNvCxnSpPr/>
          <p:nvPr/>
        </p:nvCxnSpPr>
        <p:spPr>
          <a:xfrm>
            <a:off x="6441875" y="2598575"/>
            <a:ext cx="0" cy="48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61" name="Google Shape;661;p73"/>
          <p:cNvSpPr txBox="1"/>
          <p:nvPr/>
        </p:nvSpPr>
        <p:spPr>
          <a:xfrm>
            <a:off x="5005100" y="2796675"/>
            <a:ext cx="39723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B45F06"/>
                </a:solidFill>
                <a:latin typeface="Roboto"/>
                <a:ea typeface="Roboto"/>
                <a:cs typeface="Roboto"/>
                <a:sym typeface="Roboto"/>
              </a:rPr>
              <a:t>Header         Buckets                                  Records</a:t>
            </a:r>
            <a:endParaRPr b="1" i="0" sz="1000" u="none" cap="none" strike="noStrike">
              <a:solidFill>
                <a:srgbClr val="B45F0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2" name="Google Shape;662;p73"/>
          <p:cNvSpPr txBox="1"/>
          <p:nvPr/>
        </p:nvSpPr>
        <p:spPr>
          <a:xfrm>
            <a:off x="5318125" y="3135550"/>
            <a:ext cx="34038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4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bizobj.bin file is written like a hashtable</a:t>
            </a:r>
            <a:endParaRPr b="0" i="1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aphicFrame>
        <p:nvGraphicFramePr>
          <p:cNvPr id="663" name="Google Shape;663;p73"/>
          <p:cNvGraphicFramePr/>
          <p:nvPr/>
        </p:nvGraphicFramePr>
        <p:xfrm>
          <a:off x="3587325" y="4442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{0B24932A-6CD8-4609-BE52-5BCF5CDA9B2A}</a:tableStyleId>
              </a:tblPr>
              <a:tblGrid>
                <a:gridCol w="635750"/>
                <a:gridCol w="902350"/>
                <a:gridCol w="823750"/>
                <a:gridCol w="3028225"/>
              </a:tblGrid>
              <a:tr h="141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RING Type</a:t>
                      </a:r>
                      <a:endParaRPr b="1" sz="1000" u="none" cap="none" strike="noStrike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74F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74F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74F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74F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Device Type</a:t>
                      </a:r>
                      <a:endParaRPr b="1" sz="1000" u="none" cap="none" strike="noStrike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74F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74F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74F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74F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Mountpoint</a:t>
                      </a:r>
                      <a:endParaRPr b="1" sz="1000" u="none" cap="none" strike="noStrike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74F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74F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74F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74F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Bizobj.bin location for that device</a:t>
                      </a:r>
                      <a:endParaRPr b="1" sz="1000" u="none" cap="none" strike="noStrike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74F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74F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74F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74F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237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85200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Data</a:t>
                      </a:r>
                      <a:endParaRPr b="1" sz="1000" u="none" cap="none" strike="noStrike">
                        <a:solidFill>
                          <a:srgbClr val="85200C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74F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74F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74F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74F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85200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SATA, SAS</a:t>
                      </a:r>
                      <a:endParaRPr sz="1000" u="none" cap="none" strike="noStrike">
                        <a:solidFill>
                          <a:srgbClr val="85200C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74F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74F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74F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74F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85200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/scality/diskX</a:t>
                      </a:r>
                      <a:endParaRPr sz="1000" u="none" cap="none" strike="noStrike">
                        <a:solidFill>
                          <a:srgbClr val="85200C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74F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74F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74F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74F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85200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/scality/ssdY/bizobj-diskX/&lt;data_ring_name&gt;/0/bizobj.bin</a:t>
                      </a:r>
                      <a:endParaRPr sz="1000" u="none" cap="none" strike="noStrike">
                        <a:solidFill>
                          <a:srgbClr val="85200C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74F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74F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74F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74F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US" sz="1000" u="none" cap="none" strike="noStrike">
                          <a:solidFill>
                            <a:srgbClr val="85200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Metadata</a:t>
                      </a:r>
                      <a:endParaRPr b="1" sz="1000" u="none" cap="none" strike="noStrike">
                        <a:solidFill>
                          <a:srgbClr val="85200C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74F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74F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74F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74F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85200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SSD, NVMe card</a:t>
                      </a:r>
                      <a:endParaRPr sz="1000" u="none" cap="none" strike="noStrike">
                        <a:solidFill>
                          <a:srgbClr val="85200C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74F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74F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74F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74F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85200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/scality/ssdX</a:t>
                      </a:r>
                      <a:endParaRPr sz="1000" u="none" cap="none" strike="noStrike">
                        <a:solidFill>
                          <a:srgbClr val="85200C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74F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74F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74F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74F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rgbClr val="85200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/scality/ssdY/&lt;metadata_ring_name&gt;/0/bizobj.bin</a:t>
                      </a:r>
                      <a:endParaRPr sz="1000" u="none" cap="none" strike="noStrike">
                        <a:solidFill>
                          <a:srgbClr val="85200C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74F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74F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74F2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74F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74"/>
          <p:cNvSpPr txBox="1"/>
          <p:nvPr>
            <p:ph type="title"/>
          </p:nvPr>
        </p:nvSpPr>
        <p:spPr>
          <a:xfrm>
            <a:off x="623888" y="1425575"/>
            <a:ext cx="7886700" cy="2376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</a:pPr>
            <a:r>
              <a:rPr lang="en-US"/>
              <a:t>RING Data Protection</a:t>
            </a:r>
            <a:endParaRPr/>
          </a:p>
        </p:txBody>
      </p:sp>
      <p:sp>
        <p:nvSpPr>
          <p:cNvPr id="670" name="Google Shape;670;p74"/>
          <p:cNvSpPr txBox="1"/>
          <p:nvPr/>
        </p:nvSpPr>
        <p:spPr>
          <a:xfrm>
            <a:off x="628650" y="5075800"/>
            <a:ext cx="19623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3F5851"/>
                </a:solidFill>
                <a:latin typeface="Oswald"/>
                <a:ea typeface="Oswald"/>
                <a:cs typeface="Oswald"/>
                <a:sym typeface="Oswald"/>
              </a:rPr>
              <a:t>RING 8.5</a:t>
            </a:r>
            <a:endParaRPr b="1" i="0" sz="2400" u="none" cap="none" strike="noStrike">
              <a:solidFill>
                <a:srgbClr val="3F585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7"/>
          <p:cNvSpPr txBox="1"/>
          <p:nvPr/>
        </p:nvSpPr>
        <p:spPr>
          <a:xfrm>
            <a:off x="-12" y="1367000"/>
            <a:ext cx="90402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3000" u="none" cap="none" strike="noStrik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At the end of this module, </a:t>
            </a:r>
            <a:r>
              <a:rPr b="1" i="0" lang="en-US" sz="3000" u="none" cap="none" strike="noStrike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you will be able to</a:t>
            </a:r>
            <a:r>
              <a:rPr b="1" i="0" lang="en-US" sz="3000" u="none" cap="none" strike="noStrik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…</a:t>
            </a:r>
            <a:endParaRPr b="1" i="0" sz="3000" u="none" cap="none" strike="noStrike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0" name="Google Shape;280;p57"/>
          <p:cNvSpPr txBox="1"/>
          <p:nvPr/>
        </p:nvSpPr>
        <p:spPr>
          <a:xfrm>
            <a:off x="710050" y="2899475"/>
            <a:ext cx="8382000" cy="18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… list the </a:t>
            </a:r>
            <a:r>
              <a:rPr b="1" i="0" lang="en-US" sz="28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main RING components</a:t>
            </a:r>
            <a:r>
              <a:rPr b="1" i="0" lang="en-US" sz="2800" u="none" cap="none" strike="noStrik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and their purpose</a:t>
            </a:r>
            <a:endParaRPr b="1" i="0" sz="2800" u="none" cap="none" strike="noStrike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… understand </a:t>
            </a:r>
            <a:r>
              <a:rPr b="1" i="0" lang="en-US" sz="28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how the data is stored</a:t>
            </a:r>
            <a:r>
              <a:rPr b="1" i="0" lang="en-US" sz="2800" u="none" cap="none" strike="noStrik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in the Scality RING</a:t>
            </a:r>
            <a:endParaRPr b="1" i="0" sz="2800" u="none" cap="none" strike="noStrike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800" u="none" cap="none" strike="noStrik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… describe the different ways of </a:t>
            </a:r>
            <a:r>
              <a:rPr b="1" i="0" lang="en-US" sz="2800" u="none" cap="none" strike="noStrike">
                <a:solidFill>
                  <a:schemeClr val="accent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protecting the data</a:t>
            </a:r>
            <a:r>
              <a:rPr b="1" i="0" lang="en-US" sz="2800" u="none" cap="none" strike="noStrik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b="1" i="0" sz="2800" u="none" cap="none" strike="noStrike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281" name="Google Shape;281;p57"/>
          <p:cNvCxnSpPr/>
          <p:nvPr/>
        </p:nvCxnSpPr>
        <p:spPr>
          <a:xfrm flipH="1" rot="-5400000">
            <a:off x="-868847" y="3001326"/>
            <a:ext cx="2556600" cy="624000"/>
          </a:xfrm>
          <a:prstGeom prst="bentConnector3">
            <a:avLst>
              <a:gd fmla="val 259" name="adj1"/>
            </a:avLst>
          </a:prstGeom>
          <a:noFill/>
          <a:ln cap="rnd" cmpd="sng" w="12700">
            <a:solidFill>
              <a:schemeClr val="dk1"/>
            </a:solidFill>
            <a:prstDash val="solid"/>
            <a:miter lim="800000"/>
            <a:headEnd len="med" w="med" type="oval"/>
            <a:tailEnd len="med" w="med" type="triangle"/>
          </a:ln>
        </p:spPr>
      </p:cxnSp>
      <p:sp>
        <p:nvSpPr>
          <p:cNvPr id="282" name="Google Shape;282;p57"/>
          <p:cNvSpPr txBox="1"/>
          <p:nvPr>
            <p:ph idx="4294967295" type="title"/>
          </p:nvPr>
        </p:nvSpPr>
        <p:spPr>
          <a:xfrm>
            <a:off x="628650" y="129986"/>
            <a:ext cx="78867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</a:pPr>
            <a:r>
              <a:rPr lang="en-US">
                <a:solidFill>
                  <a:srgbClr val="434343"/>
                </a:solidFill>
              </a:rPr>
              <a:t>RING Overview</a:t>
            </a:r>
            <a:endParaRPr b="1" i="0" sz="36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75"/>
          <p:cNvSpPr txBox="1"/>
          <p:nvPr>
            <p:ph type="title"/>
          </p:nvPr>
        </p:nvSpPr>
        <p:spPr>
          <a:xfrm>
            <a:off x="628650" y="129986"/>
            <a:ext cx="78867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</a:pPr>
            <a:r>
              <a:rPr lang="en-US">
                <a:solidFill>
                  <a:srgbClr val="434343"/>
                </a:solidFill>
              </a:rPr>
              <a:t>Data Protection</a:t>
            </a:r>
            <a:endParaRPr b="1" i="0" sz="36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76" name="Google Shape;676;p75"/>
          <p:cNvSpPr txBox="1"/>
          <p:nvPr>
            <p:ph idx="1" type="body"/>
          </p:nvPr>
        </p:nvSpPr>
        <p:spPr>
          <a:xfrm>
            <a:off x="628650" y="1234875"/>
            <a:ext cx="7886700" cy="3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-US" sz="1600">
                <a:solidFill>
                  <a:srgbClr val="40595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Independent protection layer</a:t>
            </a:r>
            <a:endParaRPr b="1" sz="1600">
              <a:solidFill>
                <a:srgbClr val="40595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Roboto Condensed"/>
              <a:buChar char="•"/>
            </a:pPr>
            <a:r>
              <a:rPr lang="en-US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Resulting from </a:t>
            </a:r>
            <a:r>
              <a:rPr b="1" lang="en-US" sz="1600">
                <a:solidFill>
                  <a:srgbClr val="F74F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keyspace calculations</a:t>
            </a:r>
            <a:r>
              <a:rPr lang="en-US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and </a:t>
            </a:r>
            <a:r>
              <a:rPr b="1" lang="en-US" sz="1600">
                <a:solidFill>
                  <a:srgbClr val="F74F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Connectors’ configurations</a:t>
            </a:r>
            <a:r>
              <a:rPr lang="en-US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6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Roboto Condensed"/>
              <a:buChar char="•"/>
            </a:pPr>
            <a:r>
              <a:rPr lang="en-US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Two mechanisms: </a:t>
            </a:r>
            <a:r>
              <a:rPr b="1" lang="en-US" sz="1600">
                <a:solidFill>
                  <a:srgbClr val="F74F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replication</a:t>
            </a:r>
            <a:r>
              <a:rPr lang="en-US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and </a:t>
            </a:r>
            <a:r>
              <a:rPr b="1" lang="en-US" sz="1600">
                <a:solidFill>
                  <a:srgbClr val="F74F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erasure coding (ARC)</a:t>
            </a:r>
            <a:r>
              <a:rPr lang="en-US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6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r>
              <a:rPr b="1" lang="en-US" sz="1600">
                <a:solidFill>
                  <a:srgbClr val="40595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Location-awareness</a:t>
            </a:r>
            <a:endParaRPr b="1" sz="1600">
              <a:solidFill>
                <a:srgbClr val="40595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Roboto Condensed"/>
              <a:buChar char="•"/>
            </a:pPr>
            <a:r>
              <a:rPr b="1" lang="en-US" sz="1600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location</a:t>
            </a:r>
            <a:r>
              <a:rPr lang="en-US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based on failure domains in RING layout: redundant </a:t>
            </a:r>
            <a:r>
              <a:rPr b="1" lang="en-US" sz="1600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objects are stored in different physical components</a:t>
            </a:r>
            <a:r>
              <a:rPr lang="en-US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(sites, racks, servers, disk groups).</a:t>
            </a:r>
            <a:endParaRPr sz="16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r>
              <a:rPr b="1" lang="en-US" sz="1600">
                <a:solidFill>
                  <a:srgbClr val="40595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Self-healing</a:t>
            </a:r>
            <a:endParaRPr b="1" sz="1600">
              <a:solidFill>
                <a:srgbClr val="405952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Roboto Condensed"/>
              <a:buChar char="•"/>
            </a:pPr>
            <a:r>
              <a:rPr b="1" lang="en-US" sz="1600">
                <a:solidFill>
                  <a:srgbClr val="F74F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Auto-heals</a:t>
            </a:r>
            <a:r>
              <a:rPr lang="en-US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missing replicas or ARC objects.</a:t>
            </a:r>
            <a:endParaRPr sz="16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600"/>
              <a:buFont typeface="Roboto Condensed"/>
              <a:buChar char="•"/>
            </a:pPr>
            <a:r>
              <a:rPr b="1" lang="en-US" sz="1600">
                <a:solidFill>
                  <a:srgbClr val="F74F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Auto-rebalances</a:t>
            </a:r>
            <a:r>
              <a:rPr lang="en-US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data for new or returning nodes.</a:t>
            </a:r>
            <a:endParaRPr sz="16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600"/>
              <a:buFont typeface="Roboto Condensed"/>
              <a:buChar char="•"/>
            </a:pPr>
            <a:r>
              <a:rPr b="1" lang="en-US" sz="1600">
                <a:solidFill>
                  <a:srgbClr val="F74F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Transparent proxies</a:t>
            </a:r>
            <a:r>
              <a:rPr lang="en-US" sz="1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for data being balanced.</a:t>
            </a:r>
            <a:endParaRPr sz="16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77" name="Google Shape;677;p75"/>
          <p:cNvSpPr/>
          <p:nvPr/>
        </p:nvSpPr>
        <p:spPr>
          <a:xfrm>
            <a:off x="5148200" y="701700"/>
            <a:ext cx="2503200" cy="709500"/>
          </a:xfrm>
          <a:prstGeom prst="wedgeRoundRectCallout">
            <a:avLst>
              <a:gd fmla="val -94571" name="adj1"/>
              <a:gd fmla="val 86612" name="adj2"/>
              <a:gd fmla="val 0" name="adj3"/>
            </a:avLst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Predetermined map linking data objects to the </a:t>
            </a:r>
            <a:r>
              <a:rPr b="0" i="1" lang="en-US" sz="14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bizstorenodes</a:t>
            </a:r>
            <a:r>
              <a:rPr b="0" i="0" lang="en-US" sz="14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storing them</a:t>
            </a:r>
            <a:endParaRPr b="0" i="0" sz="14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76"/>
          <p:cNvSpPr txBox="1"/>
          <p:nvPr>
            <p:ph type="title"/>
          </p:nvPr>
        </p:nvSpPr>
        <p:spPr>
          <a:xfrm>
            <a:off x="628650" y="129986"/>
            <a:ext cx="78867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</a:pPr>
            <a:r>
              <a:rPr lang="en-US">
                <a:solidFill>
                  <a:srgbClr val="434343"/>
                </a:solidFill>
              </a:rPr>
              <a:t>Data Protection: Replication</a:t>
            </a:r>
            <a:endParaRPr b="1" i="0" sz="36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83" name="Google Shape;683;p76"/>
          <p:cNvSpPr txBox="1"/>
          <p:nvPr>
            <p:ph idx="1" type="body"/>
          </p:nvPr>
        </p:nvSpPr>
        <p:spPr>
          <a:xfrm>
            <a:off x="628650" y="1234881"/>
            <a:ext cx="7886700" cy="3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b="1" lang="en-US" sz="1800">
                <a:solidFill>
                  <a:srgbClr val="F74F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 data transformation</a:t>
            </a:r>
            <a:endParaRPr b="1" sz="1800">
              <a:solidFill>
                <a:srgbClr val="F74F2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Roboto Condensed"/>
              <a:buChar char="●"/>
            </a:pPr>
            <a:r>
              <a:rPr lang="en-US" sz="18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Clear / native data format for very fast access.</a:t>
            </a:r>
            <a:endParaRPr sz="18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Roboto Condensed"/>
              <a:buChar char="●"/>
            </a:pPr>
            <a:r>
              <a:rPr lang="en-US" sz="18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Simple projection.</a:t>
            </a:r>
            <a:endParaRPr sz="18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Roboto Condensed"/>
              <a:buChar char="●"/>
            </a:pPr>
            <a:r>
              <a:rPr lang="en-US" sz="18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Object content is replicated and stored on different</a:t>
            </a:r>
            <a:br>
              <a:rPr lang="en-US" sz="18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-US" sz="18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physical servers.</a:t>
            </a:r>
            <a:endParaRPr sz="18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b="1" lang="en-US" sz="1800">
                <a:solidFill>
                  <a:srgbClr val="F74F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CoS inter-compatibility</a:t>
            </a:r>
            <a:endParaRPr b="1" sz="1800">
              <a:solidFill>
                <a:srgbClr val="F74F2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Roboto Condensed"/>
              <a:buChar char="●"/>
            </a:pPr>
            <a:r>
              <a:rPr lang="en-US" sz="18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Multiple CoS supported by same keyspace.</a:t>
            </a:r>
            <a:endParaRPr sz="18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r>
              <a:rPr b="1" lang="en-US" sz="1800">
                <a:solidFill>
                  <a:srgbClr val="F74F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Used for small (&lt;60kB) objects &amp; metadata </a:t>
            </a:r>
            <a:endParaRPr b="1" sz="1800">
              <a:solidFill>
                <a:srgbClr val="F74F2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Roboto Condensed"/>
              <a:buChar char="○"/>
            </a:pPr>
            <a:r>
              <a:rPr lang="en-US" sz="18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Class of Service (CoS) can be set from 0 to 5 replicas (1 to 6 copies).</a:t>
            </a:r>
            <a:endParaRPr sz="18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684" name="Google Shape;684;p76"/>
          <p:cNvSpPr/>
          <p:nvPr/>
        </p:nvSpPr>
        <p:spPr>
          <a:xfrm>
            <a:off x="6571850" y="939900"/>
            <a:ext cx="2106900" cy="21381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85" name="Google Shape;685;p76"/>
          <p:cNvCxnSpPr>
            <a:stCxn id="684" idx="7"/>
          </p:cNvCxnSpPr>
          <p:nvPr/>
        </p:nvCxnSpPr>
        <p:spPr>
          <a:xfrm flipH="1">
            <a:off x="7829602" y="1253017"/>
            <a:ext cx="540600" cy="180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6" name="Google Shape;686;p76"/>
          <p:cNvCxnSpPr/>
          <p:nvPr/>
        </p:nvCxnSpPr>
        <p:spPr>
          <a:xfrm rot="10800000">
            <a:off x="6587750" y="1835925"/>
            <a:ext cx="1257600" cy="121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7" name="Google Shape;687;p76"/>
          <p:cNvCxnSpPr>
            <a:endCxn id="684" idx="7"/>
          </p:cNvCxnSpPr>
          <p:nvPr/>
        </p:nvCxnSpPr>
        <p:spPr>
          <a:xfrm flipH="1" rot="10800000">
            <a:off x="6595402" y="1253017"/>
            <a:ext cx="1774800" cy="58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8" name="Google Shape;688;p76"/>
          <p:cNvSpPr/>
          <p:nvPr/>
        </p:nvSpPr>
        <p:spPr>
          <a:xfrm rot="-7896877">
            <a:off x="8363079" y="855892"/>
            <a:ext cx="377193" cy="477918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76"/>
          <p:cNvSpPr/>
          <p:nvPr/>
        </p:nvSpPr>
        <p:spPr>
          <a:xfrm rot="-994236">
            <a:off x="7755168" y="3046312"/>
            <a:ext cx="230367" cy="276688"/>
          </a:xfrm>
          <a:prstGeom prst="upArrow">
            <a:avLst>
              <a:gd fmla="val 50000" name="adj1"/>
              <a:gd fmla="val 58705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76"/>
          <p:cNvSpPr/>
          <p:nvPr/>
        </p:nvSpPr>
        <p:spPr>
          <a:xfrm rot="5898567">
            <a:off x="6317992" y="1671441"/>
            <a:ext cx="230419" cy="276494"/>
          </a:xfrm>
          <a:prstGeom prst="upArrow">
            <a:avLst>
              <a:gd fmla="val 50000" name="adj1"/>
              <a:gd fmla="val 58705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77"/>
          <p:cNvSpPr txBox="1"/>
          <p:nvPr>
            <p:ph type="title"/>
          </p:nvPr>
        </p:nvSpPr>
        <p:spPr>
          <a:xfrm>
            <a:off x="628650" y="129986"/>
            <a:ext cx="78867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</a:pPr>
            <a:r>
              <a:rPr lang="en-US">
                <a:solidFill>
                  <a:srgbClr val="434343"/>
                </a:solidFill>
              </a:rPr>
              <a:t>Data Protection: ARC    </a:t>
            </a:r>
            <a:r>
              <a:rPr lang="en-US" sz="3000">
                <a:solidFill>
                  <a:srgbClr val="434343"/>
                </a:solidFill>
              </a:rPr>
              <a:t>ex: ARC9+3</a:t>
            </a:r>
            <a:endParaRPr b="1" i="0" sz="3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96" name="Google Shape;696;p77"/>
          <p:cNvSpPr txBox="1"/>
          <p:nvPr/>
        </p:nvSpPr>
        <p:spPr>
          <a:xfrm>
            <a:off x="78838" y="3965620"/>
            <a:ext cx="4680300" cy="13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4175" lIns="88350" spcFirstLastPara="1" rIns="88350" wrap="square" tIns="441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sliced in chunks · Reed-Solomon erasure coding algorithm · data and coding chunks placement across failure domains (disks, servers, racks, sites) · great for large objects – avoids high overhead from replication · </a:t>
            </a:r>
            <a:endParaRPr b="0" i="0" sz="1400" u="none" cap="none" strike="noStrike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697" name="Google Shape;697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1225" y="504650"/>
            <a:ext cx="918525" cy="67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77"/>
          <p:cNvSpPr txBox="1"/>
          <p:nvPr/>
        </p:nvSpPr>
        <p:spPr>
          <a:xfrm>
            <a:off x="552450" y="1929375"/>
            <a:ext cx="11904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88350" lIns="88350" spcFirstLastPara="1" rIns="88350" wrap="square" tIns="883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Application</a:t>
            </a:r>
            <a:endParaRPr b="1" i="0" sz="1400" u="none" cap="none" strike="noStrike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699" name="Google Shape;699;p77"/>
          <p:cNvCxnSpPr/>
          <p:nvPr/>
        </p:nvCxnSpPr>
        <p:spPr>
          <a:xfrm>
            <a:off x="1816113" y="2372328"/>
            <a:ext cx="1310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00" name="Google Shape;700;p77"/>
          <p:cNvSpPr txBox="1"/>
          <p:nvPr/>
        </p:nvSpPr>
        <p:spPr>
          <a:xfrm>
            <a:off x="3268075" y="1539675"/>
            <a:ext cx="1955400" cy="23568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88350" lIns="88350" spcFirstLastPara="1" rIns="88350" wrap="square" tIns="88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Scality</a:t>
            </a:r>
            <a:endParaRPr b="1" i="0" sz="1400" u="none" cap="none" strike="noStrike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Connector</a:t>
            </a:r>
            <a:endParaRPr b="1" i="0" sz="1400" u="none" cap="none" strike="noStrike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01" name="Google Shape;701;p77"/>
          <p:cNvSpPr/>
          <p:nvPr/>
        </p:nvSpPr>
        <p:spPr>
          <a:xfrm>
            <a:off x="3578025" y="3178125"/>
            <a:ext cx="7608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875" lIns="117825" spcFirstLastPara="1" rIns="117825" wrap="square" tIns="58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772E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9x 1MB</a:t>
            </a:r>
            <a:endParaRPr b="1" i="0" sz="1200" u="none" cap="none" strike="noStrike">
              <a:solidFill>
                <a:srgbClr val="FF772E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772E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</a:t>
            </a:r>
            <a:endParaRPr b="1" i="0" sz="1200" u="none" cap="none" strike="noStrike">
              <a:solidFill>
                <a:srgbClr val="FF772E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772E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chunks</a:t>
            </a:r>
            <a:endParaRPr b="0" i="0" sz="1200" u="none" cap="none" strike="noStrike">
              <a:solidFill>
                <a:srgbClr val="FF772E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02" name="Google Shape;702;p77"/>
          <p:cNvSpPr/>
          <p:nvPr/>
        </p:nvSpPr>
        <p:spPr>
          <a:xfrm>
            <a:off x="4491225" y="3178125"/>
            <a:ext cx="7608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875" lIns="117825" spcFirstLastPara="1" rIns="117825" wrap="square" tIns="58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18A8A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3x 1MB</a:t>
            </a:r>
            <a:endParaRPr b="1" i="0" sz="1200" u="none" cap="none" strike="noStrike">
              <a:solidFill>
                <a:srgbClr val="18A8A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18A8A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parity </a:t>
            </a:r>
            <a:endParaRPr b="1" i="0" sz="1200" u="none" cap="none" strike="noStrike">
              <a:solidFill>
                <a:srgbClr val="18A8A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18A8A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chunks</a:t>
            </a:r>
            <a:endParaRPr b="0" i="0" sz="1200" u="none" cap="none" strike="noStrike">
              <a:solidFill>
                <a:srgbClr val="18A8A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03" name="Google Shape;703;p77"/>
          <p:cNvSpPr/>
          <p:nvPr/>
        </p:nvSpPr>
        <p:spPr>
          <a:xfrm>
            <a:off x="4066660" y="2370463"/>
            <a:ext cx="261603" cy="245562"/>
          </a:xfrm>
          <a:prstGeom prst="flowChartProcess">
            <a:avLst/>
          </a:prstGeom>
          <a:noFill/>
          <a:ln cap="flat" cmpd="sng" w="19050">
            <a:solidFill>
              <a:srgbClr val="ED7F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endParaRPr b="0" i="0" sz="18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4" name="Google Shape;704;p77"/>
          <p:cNvSpPr/>
          <p:nvPr/>
        </p:nvSpPr>
        <p:spPr>
          <a:xfrm>
            <a:off x="4066660" y="2651683"/>
            <a:ext cx="261603" cy="245562"/>
          </a:xfrm>
          <a:prstGeom prst="flowChartProcess">
            <a:avLst/>
          </a:prstGeom>
          <a:noFill/>
          <a:ln cap="flat" cmpd="sng" w="19050">
            <a:solidFill>
              <a:srgbClr val="ED7F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endParaRPr b="0" i="0" sz="18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5" name="Google Shape;705;p77"/>
          <p:cNvSpPr/>
          <p:nvPr/>
        </p:nvSpPr>
        <p:spPr>
          <a:xfrm>
            <a:off x="4066660" y="2932219"/>
            <a:ext cx="261603" cy="245562"/>
          </a:xfrm>
          <a:prstGeom prst="flowChartProcess">
            <a:avLst/>
          </a:prstGeom>
          <a:noFill/>
          <a:ln cap="flat" cmpd="sng" w="19050">
            <a:solidFill>
              <a:srgbClr val="ED7F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endParaRPr b="0" i="0" sz="18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6" name="Google Shape;706;p77"/>
          <p:cNvSpPr/>
          <p:nvPr/>
        </p:nvSpPr>
        <p:spPr>
          <a:xfrm>
            <a:off x="4746735" y="2370466"/>
            <a:ext cx="261603" cy="245562"/>
          </a:xfrm>
          <a:prstGeom prst="flowChartProcess">
            <a:avLst/>
          </a:prstGeom>
          <a:noFill/>
          <a:ln cap="flat" cmpd="sng" w="19050">
            <a:solidFill>
              <a:srgbClr val="18A8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endParaRPr b="0" i="0" sz="18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7" name="Google Shape;707;p77"/>
          <p:cNvSpPr/>
          <p:nvPr/>
        </p:nvSpPr>
        <p:spPr>
          <a:xfrm>
            <a:off x="3767574" y="2370463"/>
            <a:ext cx="261603" cy="245562"/>
          </a:xfrm>
          <a:prstGeom prst="flowChartProcess">
            <a:avLst/>
          </a:prstGeom>
          <a:noFill/>
          <a:ln cap="flat" cmpd="sng" w="19050">
            <a:solidFill>
              <a:srgbClr val="ED7F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endParaRPr b="0" i="0" sz="18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8" name="Google Shape;708;p77"/>
          <p:cNvSpPr/>
          <p:nvPr/>
        </p:nvSpPr>
        <p:spPr>
          <a:xfrm>
            <a:off x="3767574" y="2651683"/>
            <a:ext cx="261603" cy="245562"/>
          </a:xfrm>
          <a:prstGeom prst="flowChartProcess">
            <a:avLst/>
          </a:prstGeom>
          <a:noFill/>
          <a:ln cap="flat" cmpd="sng" w="19050">
            <a:solidFill>
              <a:srgbClr val="ED7F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endParaRPr b="0" i="0" sz="18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9" name="Google Shape;709;p77"/>
          <p:cNvSpPr/>
          <p:nvPr/>
        </p:nvSpPr>
        <p:spPr>
          <a:xfrm>
            <a:off x="3767574" y="2932219"/>
            <a:ext cx="261603" cy="245562"/>
          </a:xfrm>
          <a:prstGeom prst="flowChartProcess">
            <a:avLst/>
          </a:prstGeom>
          <a:noFill/>
          <a:ln cap="flat" cmpd="sng" w="19050">
            <a:solidFill>
              <a:srgbClr val="ED7F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endParaRPr b="0" i="0" sz="18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0" name="Google Shape;710;p77"/>
          <p:cNvSpPr/>
          <p:nvPr/>
        </p:nvSpPr>
        <p:spPr>
          <a:xfrm>
            <a:off x="4746749" y="2651678"/>
            <a:ext cx="261603" cy="245562"/>
          </a:xfrm>
          <a:prstGeom prst="flowChartProcess">
            <a:avLst/>
          </a:prstGeom>
          <a:noFill/>
          <a:ln cap="flat" cmpd="sng" w="19050">
            <a:solidFill>
              <a:srgbClr val="18A8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endParaRPr b="0" i="0" sz="18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1" name="Google Shape;711;p77"/>
          <p:cNvSpPr/>
          <p:nvPr/>
        </p:nvSpPr>
        <p:spPr>
          <a:xfrm>
            <a:off x="3468489" y="2370463"/>
            <a:ext cx="261603" cy="245562"/>
          </a:xfrm>
          <a:prstGeom prst="flowChartProcess">
            <a:avLst/>
          </a:prstGeom>
          <a:noFill/>
          <a:ln cap="flat" cmpd="sng" w="19050">
            <a:solidFill>
              <a:srgbClr val="ED7F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endParaRPr b="0" i="0" sz="18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2" name="Google Shape;712;p77"/>
          <p:cNvSpPr/>
          <p:nvPr/>
        </p:nvSpPr>
        <p:spPr>
          <a:xfrm>
            <a:off x="3468489" y="2651683"/>
            <a:ext cx="261603" cy="245562"/>
          </a:xfrm>
          <a:prstGeom prst="flowChartProcess">
            <a:avLst/>
          </a:prstGeom>
          <a:noFill/>
          <a:ln cap="flat" cmpd="sng" w="19050">
            <a:solidFill>
              <a:srgbClr val="ED7F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endParaRPr b="0" i="0" sz="18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3" name="Google Shape;713;p77"/>
          <p:cNvSpPr/>
          <p:nvPr/>
        </p:nvSpPr>
        <p:spPr>
          <a:xfrm>
            <a:off x="3468489" y="2932219"/>
            <a:ext cx="261603" cy="245562"/>
          </a:xfrm>
          <a:prstGeom prst="flowChartProcess">
            <a:avLst/>
          </a:prstGeom>
          <a:noFill/>
          <a:ln cap="flat" cmpd="sng" w="19050">
            <a:solidFill>
              <a:srgbClr val="ED7F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endParaRPr b="0" i="0" sz="18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4" name="Google Shape;714;p77"/>
          <p:cNvSpPr/>
          <p:nvPr/>
        </p:nvSpPr>
        <p:spPr>
          <a:xfrm>
            <a:off x="4746739" y="2932903"/>
            <a:ext cx="261603" cy="245562"/>
          </a:xfrm>
          <a:prstGeom prst="flowChartProcess">
            <a:avLst/>
          </a:prstGeom>
          <a:noFill/>
          <a:ln cap="flat" cmpd="sng" w="19050">
            <a:solidFill>
              <a:srgbClr val="18A8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endParaRPr b="0" i="0" sz="18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15" name="Google Shape;715;p77"/>
          <p:cNvSpPr/>
          <p:nvPr/>
        </p:nvSpPr>
        <p:spPr>
          <a:xfrm>
            <a:off x="2025338" y="2377636"/>
            <a:ext cx="859775" cy="807323"/>
          </a:xfrm>
          <a:prstGeom prst="flowChartProcess">
            <a:avLst/>
          </a:prstGeom>
          <a:noFill/>
          <a:ln cap="flat" cmpd="sng" w="127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8875" lIns="117825" spcFirstLastPara="1" rIns="117825" wrap="square" tIns="58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9MB</a:t>
            </a:r>
            <a:endParaRPr b="0" i="0" sz="1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File</a:t>
            </a:r>
            <a:endParaRPr b="0" i="0" sz="15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16" name="Google Shape;716;p77"/>
          <p:cNvCxnSpPr/>
          <p:nvPr/>
        </p:nvCxnSpPr>
        <p:spPr>
          <a:xfrm flipH="1" rot="10800000">
            <a:off x="5342650" y="775675"/>
            <a:ext cx="2147400" cy="1428600"/>
          </a:xfrm>
          <a:prstGeom prst="straightConnector1">
            <a:avLst/>
          </a:prstGeom>
          <a:noFill/>
          <a:ln cap="flat" cmpd="sng" w="19050">
            <a:solidFill>
              <a:srgbClr val="ED7F4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17" name="Google Shape;717;p77"/>
          <p:cNvCxnSpPr/>
          <p:nvPr/>
        </p:nvCxnSpPr>
        <p:spPr>
          <a:xfrm flipH="1" rot="10800000">
            <a:off x="5342650" y="1554975"/>
            <a:ext cx="2130300" cy="926400"/>
          </a:xfrm>
          <a:prstGeom prst="straightConnector1">
            <a:avLst/>
          </a:prstGeom>
          <a:noFill/>
          <a:ln cap="flat" cmpd="sng" w="19050">
            <a:solidFill>
              <a:srgbClr val="ED7F4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18" name="Google Shape;718;p77"/>
          <p:cNvCxnSpPr/>
          <p:nvPr/>
        </p:nvCxnSpPr>
        <p:spPr>
          <a:xfrm flipH="1" rot="10800000">
            <a:off x="5342650" y="2325325"/>
            <a:ext cx="2121600" cy="355200"/>
          </a:xfrm>
          <a:prstGeom prst="straightConnector1">
            <a:avLst/>
          </a:prstGeom>
          <a:noFill/>
          <a:ln cap="flat" cmpd="sng" w="19050">
            <a:solidFill>
              <a:srgbClr val="ED7F4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19" name="Google Shape;719;p77"/>
          <p:cNvCxnSpPr/>
          <p:nvPr/>
        </p:nvCxnSpPr>
        <p:spPr>
          <a:xfrm>
            <a:off x="5351325" y="2879700"/>
            <a:ext cx="2121600" cy="199200"/>
          </a:xfrm>
          <a:prstGeom prst="straightConnector1">
            <a:avLst/>
          </a:prstGeom>
          <a:noFill/>
          <a:ln cap="flat" cmpd="sng" w="19050">
            <a:solidFill>
              <a:srgbClr val="ED7F4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20" name="Google Shape;720;p77"/>
          <p:cNvCxnSpPr/>
          <p:nvPr/>
        </p:nvCxnSpPr>
        <p:spPr>
          <a:xfrm>
            <a:off x="5351325" y="3000925"/>
            <a:ext cx="2121600" cy="459000"/>
          </a:xfrm>
          <a:prstGeom prst="straightConnector1">
            <a:avLst/>
          </a:prstGeom>
          <a:noFill/>
          <a:ln cap="flat" cmpd="sng" w="19050">
            <a:solidFill>
              <a:srgbClr val="18A8A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21" name="Google Shape;721;p77"/>
          <p:cNvCxnSpPr/>
          <p:nvPr/>
        </p:nvCxnSpPr>
        <p:spPr>
          <a:xfrm>
            <a:off x="5351325" y="3113475"/>
            <a:ext cx="2121600" cy="736200"/>
          </a:xfrm>
          <a:prstGeom prst="straightConnector1">
            <a:avLst/>
          </a:prstGeom>
          <a:noFill/>
          <a:ln cap="flat" cmpd="sng" w="19050">
            <a:solidFill>
              <a:srgbClr val="ED7F4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22" name="Google Shape;722;p77"/>
          <p:cNvSpPr txBox="1"/>
          <p:nvPr/>
        </p:nvSpPr>
        <p:spPr>
          <a:xfrm>
            <a:off x="4382115" y="2619825"/>
            <a:ext cx="3108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b="1" i="0" sz="2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3" name="Google Shape;723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1225" y="879575"/>
            <a:ext cx="918525" cy="6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1225" y="1270300"/>
            <a:ext cx="918525" cy="6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1225" y="1653600"/>
            <a:ext cx="918525" cy="6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1225" y="2030713"/>
            <a:ext cx="918525" cy="6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1225" y="2418513"/>
            <a:ext cx="918525" cy="6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1225" y="2791138"/>
            <a:ext cx="918525" cy="6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1225" y="3166063"/>
            <a:ext cx="918525" cy="6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1225" y="3556788"/>
            <a:ext cx="918525" cy="6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1225" y="3940088"/>
            <a:ext cx="918525" cy="6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1225" y="4317200"/>
            <a:ext cx="918525" cy="6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1225" y="4705000"/>
            <a:ext cx="918525" cy="675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34" name="Google Shape;734;p77"/>
          <p:cNvGraphicFramePr/>
          <p:nvPr/>
        </p:nvGraphicFramePr>
        <p:xfrm>
          <a:off x="7318575" y="597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{0B24932A-6CD8-4609-BE52-5BCF5CDA9B2A}</a:tableStyleId>
              </a:tblPr>
              <a:tblGrid>
                <a:gridCol w="5290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ED7F43"/>
                          </a:solidFill>
                        </a:rPr>
                        <a:t>⃢</a:t>
                      </a:r>
                      <a:endParaRPr sz="1800" u="none" cap="none" strike="noStrike">
                        <a:solidFill>
                          <a:srgbClr val="FF772E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ED7F43"/>
                          </a:solidFill>
                        </a:rPr>
                        <a:t>⃢</a:t>
                      </a:r>
                      <a:endParaRPr sz="2400" u="none" cap="none" strike="noStrike">
                        <a:solidFill>
                          <a:srgbClr val="ED7F43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ED7F43"/>
                          </a:solidFill>
                        </a:rPr>
                        <a:t>⃢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ED7F43"/>
                          </a:solidFill>
                        </a:rPr>
                        <a:t>⃢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ED7F43"/>
                          </a:solidFill>
                        </a:rPr>
                        <a:t>⃢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ED7F43"/>
                          </a:solidFill>
                        </a:rPr>
                        <a:t>⃢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ED7F43"/>
                          </a:solidFill>
                        </a:rPr>
                        <a:t>⃢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18A8A3"/>
                          </a:solidFill>
                        </a:rPr>
                        <a:t>⃢</a:t>
                      </a:r>
                      <a:endParaRPr sz="1400" u="none" cap="none" strike="noStrike">
                        <a:solidFill>
                          <a:srgbClr val="18A8A3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ED7F43"/>
                          </a:solidFill>
                        </a:rPr>
                        <a:t>⃢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18A8A3"/>
                          </a:solidFill>
                        </a:rPr>
                        <a:t>⃢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ED7F43"/>
                          </a:solidFill>
                        </a:rPr>
                        <a:t>⃢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18A8A3"/>
                          </a:solidFill>
                        </a:rPr>
                        <a:t>⃢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735" name="Google Shape;735;p77"/>
          <p:cNvCxnSpPr/>
          <p:nvPr/>
        </p:nvCxnSpPr>
        <p:spPr>
          <a:xfrm flipH="1" rot="10800000">
            <a:off x="5334000" y="1191125"/>
            <a:ext cx="2147400" cy="1151700"/>
          </a:xfrm>
          <a:prstGeom prst="straightConnector1">
            <a:avLst/>
          </a:prstGeom>
          <a:noFill/>
          <a:ln cap="flat" cmpd="sng" w="19050">
            <a:solidFill>
              <a:srgbClr val="ED7F4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36" name="Google Shape;736;p77"/>
          <p:cNvCxnSpPr/>
          <p:nvPr/>
        </p:nvCxnSpPr>
        <p:spPr>
          <a:xfrm flipH="1" rot="10800000">
            <a:off x="5334000" y="1935700"/>
            <a:ext cx="2138700" cy="666900"/>
          </a:xfrm>
          <a:prstGeom prst="straightConnector1">
            <a:avLst/>
          </a:prstGeom>
          <a:noFill/>
          <a:ln cap="flat" cmpd="sng" w="19050">
            <a:solidFill>
              <a:srgbClr val="ED7F4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37" name="Google Shape;737;p77"/>
          <p:cNvCxnSpPr/>
          <p:nvPr/>
        </p:nvCxnSpPr>
        <p:spPr>
          <a:xfrm flipH="1" rot="10800000">
            <a:off x="5351325" y="2715150"/>
            <a:ext cx="2130300" cy="69300"/>
          </a:xfrm>
          <a:prstGeom prst="straightConnector1">
            <a:avLst/>
          </a:prstGeom>
          <a:noFill/>
          <a:ln cap="flat" cmpd="sng" w="19050">
            <a:solidFill>
              <a:srgbClr val="ED7F4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38" name="Google Shape;738;p77"/>
          <p:cNvCxnSpPr/>
          <p:nvPr/>
        </p:nvCxnSpPr>
        <p:spPr>
          <a:xfrm>
            <a:off x="5334000" y="3217400"/>
            <a:ext cx="2156100" cy="996000"/>
          </a:xfrm>
          <a:prstGeom prst="straightConnector1">
            <a:avLst/>
          </a:prstGeom>
          <a:noFill/>
          <a:ln cap="flat" cmpd="sng" w="19050">
            <a:solidFill>
              <a:srgbClr val="18A8A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39" name="Google Shape;739;p77"/>
          <p:cNvCxnSpPr/>
          <p:nvPr/>
        </p:nvCxnSpPr>
        <p:spPr>
          <a:xfrm>
            <a:off x="5351325" y="3312650"/>
            <a:ext cx="2139000" cy="1272900"/>
          </a:xfrm>
          <a:prstGeom prst="straightConnector1">
            <a:avLst/>
          </a:prstGeom>
          <a:noFill/>
          <a:ln cap="flat" cmpd="sng" w="19050">
            <a:solidFill>
              <a:srgbClr val="ED7F4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40" name="Google Shape;740;p77"/>
          <p:cNvCxnSpPr/>
          <p:nvPr/>
        </p:nvCxnSpPr>
        <p:spPr>
          <a:xfrm>
            <a:off x="5359975" y="3442525"/>
            <a:ext cx="2112900" cy="1532700"/>
          </a:xfrm>
          <a:prstGeom prst="straightConnector1">
            <a:avLst/>
          </a:prstGeom>
          <a:noFill/>
          <a:ln cap="flat" cmpd="sng" w="19050">
            <a:solidFill>
              <a:srgbClr val="18A8A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41" name="Google Shape;741;p77"/>
          <p:cNvSpPr txBox="1"/>
          <p:nvPr/>
        </p:nvSpPr>
        <p:spPr>
          <a:xfrm>
            <a:off x="2115938" y="2003425"/>
            <a:ext cx="6786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PUT</a:t>
            </a:r>
            <a:endParaRPr b="1" i="0" sz="1800" u="none" cap="none" strike="noStrike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42" name="Google Shape;742;p77"/>
          <p:cNvGrpSpPr/>
          <p:nvPr/>
        </p:nvGrpSpPr>
        <p:grpSpPr>
          <a:xfrm>
            <a:off x="883133" y="2364629"/>
            <a:ext cx="530675" cy="913983"/>
            <a:chOff x="883133" y="2593229"/>
            <a:chExt cx="530675" cy="913983"/>
          </a:xfrm>
        </p:grpSpPr>
        <p:pic>
          <p:nvPicPr>
            <p:cNvPr id="743" name="Google Shape;743;p77"/>
            <p:cNvPicPr preferRelativeResize="0"/>
            <p:nvPr/>
          </p:nvPicPr>
          <p:blipFill rotWithShape="1">
            <a:blip r:embed="rId4">
              <a:alphaModFix/>
            </a:blip>
            <a:srcRect b="62578" l="5855" r="2777" t="16500"/>
            <a:stretch/>
          </p:blipFill>
          <p:spPr>
            <a:xfrm>
              <a:off x="884758" y="2593229"/>
              <a:ext cx="529050" cy="109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4" name="Google Shape;744;p77"/>
            <p:cNvPicPr preferRelativeResize="0"/>
            <p:nvPr/>
          </p:nvPicPr>
          <p:blipFill rotWithShape="1">
            <a:blip r:embed="rId4">
              <a:alphaModFix/>
            </a:blip>
            <a:srcRect b="62578" l="5855" r="2777" t="16500"/>
            <a:stretch/>
          </p:blipFill>
          <p:spPr>
            <a:xfrm>
              <a:off x="884758" y="2794469"/>
              <a:ext cx="529050" cy="109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5" name="Google Shape;745;p77"/>
            <p:cNvPicPr preferRelativeResize="0"/>
            <p:nvPr/>
          </p:nvPicPr>
          <p:blipFill rotWithShape="1">
            <a:blip r:embed="rId4">
              <a:alphaModFix/>
            </a:blip>
            <a:srcRect b="62578" l="5855" r="2777" t="16500"/>
            <a:stretch/>
          </p:blipFill>
          <p:spPr>
            <a:xfrm>
              <a:off x="884758" y="2995709"/>
              <a:ext cx="529050" cy="109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6" name="Google Shape;746;p77"/>
            <p:cNvPicPr preferRelativeResize="0"/>
            <p:nvPr/>
          </p:nvPicPr>
          <p:blipFill rotWithShape="1">
            <a:blip r:embed="rId4">
              <a:alphaModFix/>
            </a:blip>
            <a:srcRect b="62578" l="5855" r="2777" t="16500"/>
            <a:stretch/>
          </p:blipFill>
          <p:spPr>
            <a:xfrm>
              <a:off x="883133" y="3196934"/>
              <a:ext cx="529050" cy="109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7" name="Google Shape;747;p77"/>
            <p:cNvPicPr preferRelativeResize="0"/>
            <p:nvPr/>
          </p:nvPicPr>
          <p:blipFill rotWithShape="1">
            <a:blip r:embed="rId4">
              <a:alphaModFix/>
            </a:blip>
            <a:srcRect b="62578" l="5855" r="2777" t="16500"/>
            <a:stretch/>
          </p:blipFill>
          <p:spPr>
            <a:xfrm>
              <a:off x="883133" y="3398184"/>
              <a:ext cx="529050" cy="10902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8"/>
          <p:cNvSpPr txBox="1"/>
          <p:nvPr>
            <p:ph type="title"/>
          </p:nvPr>
        </p:nvSpPr>
        <p:spPr>
          <a:xfrm>
            <a:off x="628650" y="129986"/>
            <a:ext cx="78867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</a:pPr>
            <a:r>
              <a:rPr lang="en-US">
                <a:solidFill>
                  <a:srgbClr val="434343"/>
                </a:solidFill>
              </a:rPr>
              <a:t>Data Protection: ARC    </a:t>
            </a:r>
            <a:r>
              <a:rPr lang="en-US" sz="3000">
                <a:solidFill>
                  <a:srgbClr val="434343"/>
                </a:solidFill>
              </a:rPr>
              <a:t>ex: ARC9+3</a:t>
            </a:r>
            <a:endParaRPr b="1" i="0" sz="30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53" name="Google Shape;753;p78"/>
          <p:cNvSpPr txBox="1"/>
          <p:nvPr/>
        </p:nvSpPr>
        <p:spPr>
          <a:xfrm>
            <a:off x="78850" y="4118023"/>
            <a:ext cx="46803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4175" lIns="88350" spcFirstLastPara="1" rIns="88350" wrap="square" tIns="441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434343"/>
                </a:solidFill>
                <a:highlight>
                  <a:srgbClr val="FFFF00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coding chunks needed only in case of data chunks missing, corrupted, or in the wrong version · </a:t>
            </a:r>
            <a:endParaRPr b="0" i="0" sz="1400" u="none" cap="none" strike="noStrike">
              <a:solidFill>
                <a:srgbClr val="434343"/>
              </a:solidFill>
              <a:highlight>
                <a:srgbClr val="FFFF00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754" name="Google Shape;754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1225" y="504650"/>
            <a:ext cx="918525" cy="675300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p78"/>
          <p:cNvSpPr txBox="1"/>
          <p:nvPr/>
        </p:nvSpPr>
        <p:spPr>
          <a:xfrm>
            <a:off x="3268075" y="1539675"/>
            <a:ext cx="1955400" cy="235680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88350" lIns="88350" spcFirstLastPara="1" rIns="88350" wrap="square" tIns="883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Scality</a:t>
            </a:r>
            <a:endParaRPr b="1" i="0" sz="1400" u="none" cap="none" strike="noStrike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Connector</a:t>
            </a:r>
            <a:endParaRPr b="0" i="0" sz="1200" u="none" cap="none" strike="noStrike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756" name="Google Shape;756;p78"/>
          <p:cNvSpPr/>
          <p:nvPr/>
        </p:nvSpPr>
        <p:spPr>
          <a:xfrm>
            <a:off x="4414047" y="2370450"/>
            <a:ext cx="261603" cy="245562"/>
          </a:xfrm>
          <a:prstGeom prst="flowChartProcess">
            <a:avLst/>
          </a:prstGeom>
          <a:noFill/>
          <a:ln cap="flat" cmpd="sng" w="19050">
            <a:solidFill>
              <a:srgbClr val="ED7F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endParaRPr b="0" i="0" sz="18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7" name="Google Shape;757;p78"/>
          <p:cNvSpPr/>
          <p:nvPr/>
        </p:nvSpPr>
        <p:spPr>
          <a:xfrm>
            <a:off x="4414047" y="2651671"/>
            <a:ext cx="261603" cy="245562"/>
          </a:xfrm>
          <a:prstGeom prst="flowChartProcess">
            <a:avLst/>
          </a:prstGeom>
          <a:noFill/>
          <a:ln cap="flat" cmpd="sng" w="19050">
            <a:solidFill>
              <a:srgbClr val="ED7F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endParaRPr b="0" i="0" sz="18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8" name="Google Shape;758;p78"/>
          <p:cNvSpPr/>
          <p:nvPr/>
        </p:nvSpPr>
        <p:spPr>
          <a:xfrm>
            <a:off x="4114961" y="2370450"/>
            <a:ext cx="261603" cy="245562"/>
          </a:xfrm>
          <a:prstGeom prst="flowChartProcess">
            <a:avLst/>
          </a:prstGeom>
          <a:noFill/>
          <a:ln cap="flat" cmpd="sng" w="19050">
            <a:solidFill>
              <a:srgbClr val="ED7F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endParaRPr b="0" i="0" sz="18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9" name="Google Shape;759;p78"/>
          <p:cNvSpPr/>
          <p:nvPr/>
        </p:nvSpPr>
        <p:spPr>
          <a:xfrm>
            <a:off x="4114961" y="2932206"/>
            <a:ext cx="261603" cy="245562"/>
          </a:xfrm>
          <a:prstGeom prst="flowChartProcess">
            <a:avLst/>
          </a:prstGeom>
          <a:noFill/>
          <a:ln cap="flat" cmpd="sng" w="19050">
            <a:solidFill>
              <a:srgbClr val="ED7F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endParaRPr b="0" i="0" sz="18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0" name="Google Shape;760;p78"/>
          <p:cNvSpPr/>
          <p:nvPr/>
        </p:nvSpPr>
        <p:spPr>
          <a:xfrm>
            <a:off x="4414036" y="2932891"/>
            <a:ext cx="261603" cy="245562"/>
          </a:xfrm>
          <a:prstGeom prst="flowChartProcess">
            <a:avLst/>
          </a:prstGeom>
          <a:noFill/>
          <a:ln cap="flat" cmpd="sng" w="19050">
            <a:solidFill>
              <a:srgbClr val="18A8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endParaRPr b="0" i="0" sz="18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1" name="Google Shape;761;p78"/>
          <p:cNvSpPr/>
          <p:nvPr/>
        </p:nvSpPr>
        <p:spPr>
          <a:xfrm>
            <a:off x="3815876" y="2370450"/>
            <a:ext cx="261603" cy="245562"/>
          </a:xfrm>
          <a:prstGeom prst="flowChartProcess">
            <a:avLst/>
          </a:prstGeom>
          <a:noFill/>
          <a:ln cap="flat" cmpd="sng" w="19050">
            <a:solidFill>
              <a:srgbClr val="ED7F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endParaRPr b="0" i="0" sz="18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2" name="Google Shape;762;p78"/>
          <p:cNvSpPr/>
          <p:nvPr/>
        </p:nvSpPr>
        <p:spPr>
          <a:xfrm>
            <a:off x="3815876" y="2651671"/>
            <a:ext cx="261603" cy="245562"/>
          </a:xfrm>
          <a:prstGeom prst="flowChartProcess">
            <a:avLst/>
          </a:prstGeom>
          <a:noFill/>
          <a:ln cap="flat" cmpd="sng" w="19050">
            <a:solidFill>
              <a:srgbClr val="ED7F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endParaRPr b="0" i="0" sz="18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3" name="Google Shape;763;p78"/>
          <p:cNvSpPr/>
          <p:nvPr/>
        </p:nvSpPr>
        <p:spPr>
          <a:xfrm>
            <a:off x="3815876" y="2932206"/>
            <a:ext cx="261603" cy="245562"/>
          </a:xfrm>
          <a:prstGeom prst="flowChartProcess">
            <a:avLst/>
          </a:prstGeom>
          <a:noFill/>
          <a:ln cap="flat" cmpd="sng" w="19050">
            <a:solidFill>
              <a:srgbClr val="ED7F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endParaRPr b="0" i="0" sz="18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4" name="Google Shape;764;p78"/>
          <p:cNvSpPr/>
          <p:nvPr/>
        </p:nvSpPr>
        <p:spPr>
          <a:xfrm>
            <a:off x="4114951" y="2651328"/>
            <a:ext cx="261603" cy="245562"/>
          </a:xfrm>
          <a:prstGeom prst="flowChartProcess">
            <a:avLst/>
          </a:prstGeom>
          <a:noFill/>
          <a:ln cap="flat" cmpd="sng" w="19050">
            <a:solidFill>
              <a:srgbClr val="18A8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</a:t>
            </a:r>
            <a:endParaRPr b="0" i="0" sz="18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65" name="Google Shape;765;p78"/>
          <p:cNvCxnSpPr/>
          <p:nvPr/>
        </p:nvCxnSpPr>
        <p:spPr>
          <a:xfrm flipH="1">
            <a:off x="5342650" y="775675"/>
            <a:ext cx="2147400" cy="1428600"/>
          </a:xfrm>
          <a:prstGeom prst="straightConnector1">
            <a:avLst/>
          </a:prstGeom>
          <a:noFill/>
          <a:ln cap="flat" cmpd="sng" w="19050">
            <a:solidFill>
              <a:srgbClr val="ED7F4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66" name="Google Shape;766;p78"/>
          <p:cNvCxnSpPr/>
          <p:nvPr/>
        </p:nvCxnSpPr>
        <p:spPr>
          <a:xfrm flipH="1">
            <a:off x="5342650" y="1554975"/>
            <a:ext cx="2130300" cy="926400"/>
          </a:xfrm>
          <a:prstGeom prst="straightConnector1">
            <a:avLst/>
          </a:prstGeom>
          <a:noFill/>
          <a:ln cap="flat" cmpd="sng" w="19050">
            <a:solidFill>
              <a:srgbClr val="ED7F4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67" name="Google Shape;767;p78"/>
          <p:cNvCxnSpPr/>
          <p:nvPr/>
        </p:nvCxnSpPr>
        <p:spPr>
          <a:xfrm rot="10800000">
            <a:off x="5351325" y="2879700"/>
            <a:ext cx="2121600" cy="199200"/>
          </a:xfrm>
          <a:prstGeom prst="straightConnector1">
            <a:avLst/>
          </a:prstGeom>
          <a:noFill/>
          <a:ln cap="flat" cmpd="sng" w="19050">
            <a:solidFill>
              <a:srgbClr val="ED7F4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68" name="Google Shape;768;p78"/>
          <p:cNvCxnSpPr/>
          <p:nvPr/>
        </p:nvCxnSpPr>
        <p:spPr>
          <a:xfrm rot="10800000">
            <a:off x="5351325" y="3000925"/>
            <a:ext cx="2121600" cy="459000"/>
          </a:xfrm>
          <a:prstGeom prst="straightConnector1">
            <a:avLst/>
          </a:prstGeom>
          <a:noFill/>
          <a:ln cap="flat" cmpd="sng" w="19050">
            <a:solidFill>
              <a:srgbClr val="18A8A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69" name="Google Shape;769;p78"/>
          <p:cNvCxnSpPr/>
          <p:nvPr/>
        </p:nvCxnSpPr>
        <p:spPr>
          <a:xfrm rot="10800000">
            <a:off x="5351325" y="3113475"/>
            <a:ext cx="2121600" cy="736200"/>
          </a:xfrm>
          <a:prstGeom prst="straightConnector1">
            <a:avLst/>
          </a:prstGeom>
          <a:noFill/>
          <a:ln cap="flat" cmpd="sng" w="19050">
            <a:solidFill>
              <a:srgbClr val="ED7F43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770" name="Google Shape;770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1225" y="879575"/>
            <a:ext cx="918525" cy="6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1225" y="1270300"/>
            <a:ext cx="918525" cy="6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1225" y="1653600"/>
            <a:ext cx="918525" cy="6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1225" y="2030713"/>
            <a:ext cx="918525" cy="6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1225" y="2418513"/>
            <a:ext cx="918525" cy="6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1225" y="2791138"/>
            <a:ext cx="918525" cy="6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1225" y="3166063"/>
            <a:ext cx="918525" cy="6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1225" y="3556788"/>
            <a:ext cx="918525" cy="6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1225" y="3940088"/>
            <a:ext cx="918525" cy="6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1225" y="4317200"/>
            <a:ext cx="918525" cy="6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1225" y="4705000"/>
            <a:ext cx="918525" cy="675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81" name="Google Shape;781;p78"/>
          <p:cNvGraphicFramePr/>
          <p:nvPr/>
        </p:nvGraphicFramePr>
        <p:xfrm>
          <a:off x="7318575" y="597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{0B24932A-6CD8-4609-BE52-5BCF5CDA9B2A}</a:tableStyleId>
              </a:tblPr>
              <a:tblGrid>
                <a:gridCol w="5290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ED7F43"/>
                          </a:solidFill>
                        </a:rPr>
                        <a:t>⃢</a:t>
                      </a:r>
                      <a:endParaRPr sz="1800" u="none" cap="none" strike="noStrike">
                        <a:solidFill>
                          <a:srgbClr val="FF772E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ED7F43"/>
                          </a:solidFill>
                        </a:rPr>
                        <a:t>⃢</a:t>
                      </a:r>
                      <a:endParaRPr sz="2400" u="none" cap="none" strike="noStrike">
                        <a:solidFill>
                          <a:srgbClr val="ED7F43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ED7F43"/>
                          </a:solidFill>
                        </a:rPr>
                        <a:t>⃢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ED7F43"/>
                          </a:solidFill>
                        </a:rPr>
                        <a:t>⃢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ED7F43"/>
                          </a:solidFill>
                        </a:rPr>
                        <a:t>⃢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ED7F43"/>
                          </a:solidFill>
                        </a:rPr>
                        <a:t>⃢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ED7F43"/>
                          </a:solidFill>
                        </a:rPr>
                        <a:t>⃢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18A8A3"/>
                          </a:solidFill>
                        </a:rPr>
                        <a:t>⃢</a:t>
                      </a:r>
                      <a:endParaRPr sz="1400" u="none" cap="none" strike="noStrike">
                        <a:solidFill>
                          <a:srgbClr val="18A8A3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ED7F43"/>
                          </a:solidFill>
                        </a:rPr>
                        <a:t>⃢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18A8A3"/>
                          </a:solidFill>
                        </a:rPr>
                        <a:t>⃢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ED7F43"/>
                          </a:solidFill>
                        </a:rPr>
                        <a:t>⃢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lang="en-US" sz="2400" u="none" cap="none" strike="noStrike">
                          <a:solidFill>
                            <a:srgbClr val="18A8A3"/>
                          </a:solidFill>
                        </a:rPr>
                        <a:t>⃢</a:t>
                      </a:r>
                      <a:endParaRPr sz="1400" u="none" cap="none" strike="noStrike"/>
                    </a:p>
                  </a:txBody>
                  <a:tcPr marT="0" marB="0" marR="0" marL="0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782" name="Google Shape;782;p78"/>
          <p:cNvCxnSpPr/>
          <p:nvPr/>
        </p:nvCxnSpPr>
        <p:spPr>
          <a:xfrm flipH="1">
            <a:off x="5334000" y="1191125"/>
            <a:ext cx="2147400" cy="1151700"/>
          </a:xfrm>
          <a:prstGeom prst="straightConnector1">
            <a:avLst/>
          </a:prstGeom>
          <a:noFill/>
          <a:ln cap="flat" cmpd="sng" w="19050">
            <a:solidFill>
              <a:srgbClr val="ED7F4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83" name="Google Shape;783;p78"/>
          <p:cNvCxnSpPr/>
          <p:nvPr/>
        </p:nvCxnSpPr>
        <p:spPr>
          <a:xfrm flipH="1">
            <a:off x="5334000" y="1935700"/>
            <a:ext cx="2138700" cy="666900"/>
          </a:xfrm>
          <a:prstGeom prst="straightConnector1">
            <a:avLst/>
          </a:prstGeom>
          <a:noFill/>
          <a:ln cap="flat" cmpd="sng" w="19050">
            <a:solidFill>
              <a:srgbClr val="ED7F4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84" name="Google Shape;784;p78"/>
          <p:cNvCxnSpPr/>
          <p:nvPr/>
        </p:nvCxnSpPr>
        <p:spPr>
          <a:xfrm flipH="1">
            <a:off x="5351325" y="2715150"/>
            <a:ext cx="2130300" cy="69300"/>
          </a:xfrm>
          <a:prstGeom prst="straightConnector1">
            <a:avLst/>
          </a:prstGeom>
          <a:noFill/>
          <a:ln cap="flat" cmpd="sng" w="19050">
            <a:solidFill>
              <a:srgbClr val="ED7F43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785" name="Google Shape;785;p78"/>
          <p:cNvCxnSpPr/>
          <p:nvPr/>
        </p:nvCxnSpPr>
        <p:spPr>
          <a:xfrm rot="10800000">
            <a:off x="5334000" y="3217400"/>
            <a:ext cx="2156100" cy="996000"/>
          </a:xfrm>
          <a:prstGeom prst="straightConnector1">
            <a:avLst/>
          </a:prstGeom>
          <a:noFill/>
          <a:ln cap="flat" cmpd="sng" w="19050">
            <a:solidFill>
              <a:srgbClr val="18A8A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86" name="Google Shape;786;p78"/>
          <p:cNvSpPr txBox="1"/>
          <p:nvPr/>
        </p:nvSpPr>
        <p:spPr>
          <a:xfrm>
            <a:off x="552450" y="1929375"/>
            <a:ext cx="1190400" cy="3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88350" lIns="88350" spcFirstLastPara="1" rIns="88350" wrap="square" tIns="883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Application</a:t>
            </a:r>
            <a:endParaRPr b="1" i="0" sz="1400" u="none" cap="none" strike="noStrike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787" name="Google Shape;787;p78"/>
          <p:cNvCxnSpPr/>
          <p:nvPr/>
        </p:nvCxnSpPr>
        <p:spPr>
          <a:xfrm>
            <a:off x="1816113" y="2296128"/>
            <a:ext cx="1310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88" name="Google Shape;788;p78"/>
          <p:cNvSpPr/>
          <p:nvPr/>
        </p:nvSpPr>
        <p:spPr>
          <a:xfrm>
            <a:off x="2025338" y="2377636"/>
            <a:ext cx="859775" cy="807323"/>
          </a:xfrm>
          <a:prstGeom prst="flowChartProcess">
            <a:avLst/>
          </a:prstGeom>
          <a:noFill/>
          <a:ln cap="flat" cmpd="sng" w="12700">
            <a:solidFill>
              <a:srgbClr val="43434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58875" lIns="117825" spcFirstLastPara="1" rIns="117825" wrap="square" tIns="58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9MB</a:t>
            </a:r>
            <a:endParaRPr b="0" i="0" sz="15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File</a:t>
            </a:r>
            <a:endParaRPr b="0" i="0" sz="1500" u="none" cap="none" strike="noStrike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9" name="Google Shape;789;p78"/>
          <p:cNvSpPr txBox="1"/>
          <p:nvPr/>
        </p:nvSpPr>
        <p:spPr>
          <a:xfrm>
            <a:off x="2115925" y="1932525"/>
            <a:ext cx="6786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GET</a:t>
            </a:r>
            <a:endParaRPr b="1" i="0" sz="1800" u="none" cap="none" strike="noStrike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90" name="Google Shape;790;p78"/>
          <p:cNvGrpSpPr/>
          <p:nvPr/>
        </p:nvGrpSpPr>
        <p:grpSpPr>
          <a:xfrm>
            <a:off x="883133" y="2364629"/>
            <a:ext cx="530675" cy="913983"/>
            <a:chOff x="883133" y="2593229"/>
            <a:chExt cx="530675" cy="913983"/>
          </a:xfrm>
        </p:grpSpPr>
        <p:pic>
          <p:nvPicPr>
            <p:cNvPr id="791" name="Google Shape;791;p78"/>
            <p:cNvPicPr preferRelativeResize="0"/>
            <p:nvPr/>
          </p:nvPicPr>
          <p:blipFill rotWithShape="1">
            <a:blip r:embed="rId4">
              <a:alphaModFix/>
            </a:blip>
            <a:srcRect b="62578" l="5855" r="2777" t="16500"/>
            <a:stretch/>
          </p:blipFill>
          <p:spPr>
            <a:xfrm>
              <a:off x="884758" y="2593229"/>
              <a:ext cx="529050" cy="109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2" name="Google Shape;792;p78"/>
            <p:cNvPicPr preferRelativeResize="0"/>
            <p:nvPr/>
          </p:nvPicPr>
          <p:blipFill rotWithShape="1">
            <a:blip r:embed="rId4">
              <a:alphaModFix/>
            </a:blip>
            <a:srcRect b="62578" l="5855" r="2777" t="16500"/>
            <a:stretch/>
          </p:blipFill>
          <p:spPr>
            <a:xfrm>
              <a:off x="884758" y="2794469"/>
              <a:ext cx="529050" cy="109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3" name="Google Shape;793;p78"/>
            <p:cNvPicPr preferRelativeResize="0"/>
            <p:nvPr/>
          </p:nvPicPr>
          <p:blipFill rotWithShape="1">
            <a:blip r:embed="rId4">
              <a:alphaModFix/>
            </a:blip>
            <a:srcRect b="62578" l="5855" r="2777" t="16500"/>
            <a:stretch/>
          </p:blipFill>
          <p:spPr>
            <a:xfrm>
              <a:off x="884758" y="2995709"/>
              <a:ext cx="529050" cy="109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4" name="Google Shape;794;p78"/>
            <p:cNvPicPr preferRelativeResize="0"/>
            <p:nvPr/>
          </p:nvPicPr>
          <p:blipFill rotWithShape="1">
            <a:blip r:embed="rId4">
              <a:alphaModFix/>
            </a:blip>
            <a:srcRect b="62578" l="5855" r="2777" t="16500"/>
            <a:stretch/>
          </p:blipFill>
          <p:spPr>
            <a:xfrm>
              <a:off x="883133" y="3196934"/>
              <a:ext cx="529050" cy="109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5" name="Google Shape;795;p78"/>
            <p:cNvPicPr preferRelativeResize="0"/>
            <p:nvPr/>
          </p:nvPicPr>
          <p:blipFill rotWithShape="1">
            <a:blip r:embed="rId4">
              <a:alphaModFix/>
            </a:blip>
            <a:srcRect b="62578" l="5855" r="2777" t="16500"/>
            <a:stretch/>
          </p:blipFill>
          <p:spPr>
            <a:xfrm>
              <a:off x="883133" y="3398184"/>
              <a:ext cx="529050" cy="10902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796" name="Google Shape;796;p78"/>
          <p:cNvCxnSpPr/>
          <p:nvPr/>
        </p:nvCxnSpPr>
        <p:spPr>
          <a:xfrm rot="10800000">
            <a:off x="1800175" y="3184953"/>
            <a:ext cx="1310100" cy="0"/>
          </a:xfrm>
          <a:prstGeom prst="straightConnector1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797" name="Google Shape;797;p78"/>
          <p:cNvSpPr/>
          <p:nvPr/>
        </p:nvSpPr>
        <p:spPr>
          <a:xfrm>
            <a:off x="7418788" y="2100875"/>
            <a:ext cx="1463400" cy="4590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78"/>
          <p:cNvSpPr/>
          <p:nvPr/>
        </p:nvSpPr>
        <p:spPr>
          <a:xfrm>
            <a:off x="7418775" y="4405575"/>
            <a:ext cx="1463400" cy="4590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78"/>
          <p:cNvSpPr txBox="1"/>
          <p:nvPr/>
        </p:nvSpPr>
        <p:spPr>
          <a:xfrm>
            <a:off x="3325075" y="2491800"/>
            <a:ext cx="1841400" cy="12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           )</a:t>
            </a:r>
            <a:endParaRPr b="1" i="0" sz="30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only 9 chunks required to reconstruct</a:t>
            </a:r>
            <a:endParaRPr b="0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79"/>
          <p:cNvSpPr txBox="1"/>
          <p:nvPr>
            <p:ph type="title"/>
          </p:nvPr>
        </p:nvSpPr>
        <p:spPr>
          <a:xfrm>
            <a:off x="628650" y="129986"/>
            <a:ext cx="78867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</a:pPr>
            <a:r>
              <a:rPr lang="en-US">
                <a:solidFill>
                  <a:srgbClr val="434343"/>
                </a:solidFill>
              </a:rPr>
              <a:t>Data Protection: ARC</a:t>
            </a:r>
            <a:endParaRPr b="1" i="0" sz="36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05" name="Google Shape;805;p79"/>
          <p:cNvSpPr txBox="1"/>
          <p:nvPr>
            <p:ph idx="1" type="body"/>
          </p:nvPr>
        </p:nvSpPr>
        <p:spPr>
          <a:xfrm>
            <a:off x="628650" y="1234875"/>
            <a:ext cx="5180700" cy="3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Condensed"/>
              <a:buChar char="●"/>
            </a:pPr>
            <a:r>
              <a:rPr lang="en-US" sz="18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ARC: </a:t>
            </a:r>
            <a:r>
              <a:rPr b="1" lang="en-US" sz="1800">
                <a:solidFill>
                  <a:srgbClr val="F74F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Advanced Resiliency Configuration</a:t>
            </a:r>
            <a:r>
              <a:rPr lang="en-US" sz="18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8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Condensed"/>
              <a:buChar char="●"/>
            </a:pPr>
            <a:r>
              <a:rPr lang="en-US" sz="18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Not another RAID system.</a:t>
            </a:r>
            <a:endParaRPr sz="18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Condensed"/>
              <a:buChar char="●"/>
            </a:pPr>
            <a:r>
              <a:rPr lang="en-US" sz="18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 erasure coding calculation </a:t>
            </a:r>
            <a:br>
              <a:rPr lang="en-US" sz="18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-US" sz="18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needed to retrieve the data chunks.</a:t>
            </a:r>
            <a:endParaRPr sz="18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Condensed"/>
              <a:buChar char="●"/>
            </a:pPr>
            <a:r>
              <a:rPr lang="en-US" sz="18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Support both </a:t>
            </a:r>
            <a:r>
              <a:rPr b="1" lang="en-US" sz="1800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single site</a:t>
            </a:r>
            <a:r>
              <a:rPr lang="en-US" sz="18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and </a:t>
            </a:r>
            <a:br>
              <a:rPr lang="en-US" sz="18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lang="en-US" sz="1800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multi-</a:t>
            </a:r>
            <a:r>
              <a:rPr b="1" lang="en-US" sz="1800">
                <a:solidFill>
                  <a:srgbClr val="F74F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geo</a:t>
            </a:r>
            <a:r>
              <a:rPr lang="en-US" sz="18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RING setups.</a:t>
            </a:r>
            <a:endParaRPr sz="18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Condensed"/>
              <a:buChar char="●"/>
            </a:pPr>
            <a:r>
              <a:rPr lang="en-US" sz="18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Applies to </a:t>
            </a:r>
            <a:r>
              <a:rPr b="1" lang="en-US" sz="1800">
                <a:solidFill>
                  <a:srgbClr val="F74F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large objects only</a:t>
            </a:r>
            <a:r>
              <a:rPr lang="en-US" sz="18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(&gt;60kB by default). Replication is used otherwise.</a:t>
            </a:r>
            <a:endParaRPr sz="18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aphicFrame>
        <p:nvGraphicFramePr>
          <p:cNvPr id="806" name="Google Shape;806;p79"/>
          <p:cNvGraphicFramePr/>
          <p:nvPr/>
        </p:nvGraphicFramePr>
        <p:xfrm>
          <a:off x="4535775" y="1904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{0B24932A-6CD8-4609-BE52-5BCF5CDA9B2A}</a:tableStyleId>
              </a:tblPr>
              <a:tblGrid>
                <a:gridCol w="784050"/>
                <a:gridCol w="774075"/>
                <a:gridCol w="911925"/>
                <a:gridCol w="1913150"/>
              </a:tblGrid>
              <a:tr h="141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# of sites</a:t>
                      </a:r>
                      <a:endParaRPr b="1" sz="1200" u="none" cap="none" strike="noStrike">
                        <a:solidFill>
                          <a:srgbClr val="FFFFFF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45700" marB="45700" marR="45700" marL="45700">
                    <a:lnL cap="flat" cmpd="sng" w="9525">
                      <a:solidFill>
                        <a:srgbClr val="F74F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Protection</a:t>
                      </a:r>
                      <a:endParaRPr b="1" sz="1200" u="none" cap="none" strike="noStrike">
                        <a:solidFill>
                          <a:srgbClr val="FFFFFF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45700" marB="45700" marR="45700" marL="4570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Storage ratio</a:t>
                      </a:r>
                      <a:endParaRPr b="1" sz="1200" u="none" cap="none" strike="noStrike">
                        <a:solidFill>
                          <a:srgbClr val="FFFFFF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45700" marB="45700" marR="45700" marL="4570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n-US" sz="1200" u="none" cap="none" strike="noStrike">
                          <a:solidFill>
                            <a:srgbClr val="FFFFFF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Fault tolerance /12 servers</a:t>
                      </a:r>
                      <a:endParaRPr b="1" sz="1200" u="none" cap="none" strike="noStrike">
                        <a:solidFill>
                          <a:srgbClr val="FFFFFF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45700" marB="45700" marR="45700" marL="45700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74F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85200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sz="1400" u="none" cap="none" strike="noStrike"/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74F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85200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ARC 9+3</a:t>
                      </a:r>
                      <a:endParaRPr sz="1400" u="none" cap="none" strike="noStrike">
                        <a:solidFill>
                          <a:srgbClr val="85200C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85200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1.33</a:t>
                      </a:r>
                      <a:endParaRPr sz="1400" u="none" cap="none" strike="noStrike">
                        <a:solidFill>
                          <a:srgbClr val="85200C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85200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 servers</a:t>
                      </a:r>
                      <a:endParaRPr sz="1400" u="none" cap="none" strike="noStrike">
                        <a:solidFill>
                          <a:srgbClr val="85200C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74F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85200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  <a:endParaRPr sz="1400" u="none" cap="none" strike="noStrike"/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74F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85200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ARC 8+4</a:t>
                      </a:r>
                      <a:endParaRPr sz="1400" u="none" cap="none" strike="noStrike">
                        <a:solidFill>
                          <a:srgbClr val="85200C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85200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1.5</a:t>
                      </a:r>
                      <a:endParaRPr sz="1400" u="none" cap="none" strike="noStrike">
                        <a:solidFill>
                          <a:srgbClr val="85200C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85200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 servers</a:t>
                      </a:r>
                      <a:endParaRPr sz="1400" u="none" cap="none" strike="noStrike">
                        <a:solidFill>
                          <a:srgbClr val="85200C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74F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85200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</a:t>
                      </a:r>
                      <a:endParaRPr sz="1400" u="none" cap="none" strike="noStrike"/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74F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85200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ARC 5+7</a:t>
                      </a:r>
                      <a:endParaRPr sz="1400" u="none" cap="none" strike="noStrike">
                        <a:solidFill>
                          <a:srgbClr val="85200C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85200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2.4</a:t>
                      </a:r>
                      <a:endParaRPr sz="1400" u="none" cap="none" strike="noStrike">
                        <a:solidFill>
                          <a:srgbClr val="85200C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85200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 site + 1 srv or 7 servers</a:t>
                      </a:r>
                      <a:endParaRPr sz="1400" u="none" cap="none" strike="noStrike">
                        <a:solidFill>
                          <a:srgbClr val="85200C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74F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85200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</a:t>
                      </a:r>
                      <a:endParaRPr sz="1400" u="none" cap="none" strike="noStrike"/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74F2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74F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85200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ARC 7+5*</a:t>
                      </a:r>
                      <a:endParaRPr sz="1400" u="none" cap="none" strike="noStrike">
                        <a:solidFill>
                          <a:srgbClr val="85200C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74F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85200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1.714</a:t>
                      </a:r>
                      <a:endParaRPr sz="1400" u="none" cap="none" strike="noStrike">
                        <a:solidFill>
                          <a:srgbClr val="85200C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74F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85200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 site + 1 srv or 5 servers</a:t>
                      </a:r>
                      <a:endParaRPr sz="1400" u="none" cap="none" strike="noStrike">
                        <a:solidFill>
                          <a:srgbClr val="85200C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45700" marB="45700" marR="45700" marL="457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74F2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74F2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</a:tbl>
          </a:graphicData>
        </a:graphic>
      </p:graphicFrame>
      <p:sp>
        <p:nvSpPr>
          <p:cNvPr id="807" name="Google Shape;807;p79"/>
          <p:cNvSpPr/>
          <p:nvPr/>
        </p:nvSpPr>
        <p:spPr>
          <a:xfrm>
            <a:off x="6026450" y="3835375"/>
            <a:ext cx="2154000" cy="345900"/>
          </a:xfrm>
          <a:prstGeom prst="wedgeRoundRectCallout">
            <a:avLst>
              <a:gd fmla="val -59636" name="adj1"/>
              <a:gd fmla="val -179597" name="adj2"/>
              <a:gd fmla="val 0" name="adj3"/>
            </a:avLst>
          </a:prstGeom>
          <a:gradFill>
            <a:gsLst>
              <a:gs pos="0">
                <a:srgbClr val="FCE5CD"/>
              </a:gs>
              <a:gs pos="100000">
                <a:srgbClr val="E69138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85200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Supported ARC values</a:t>
            </a:r>
            <a:endParaRPr b="1" i="0" sz="1400" u="none" cap="none" strike="noStrike">
              <a:solidFill>
                <a:srgbClr val="8520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808" name="Google Shape;808;p79"/>
          <p:cNvSpPr txBox="1"/>
          <p:nvPr/>
        </p:nvSpPr>
        <p:spPr>
          <a:xfrm>
            <a:off x="4251550" y="5107750"/>
            <a:ext cx="35940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(*) ARC7+5 is also used in the special case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of the single-site 3-server RING</a:t>
            </a:r>
            <a:endParaRPr b="0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80"/>
          <p:cNvSpPr txBox="1"/>
          <p:nvPr>
            <p:ph type="title"/>
          </p:nvPr>
        </p:nvSpPr>
        <p:spPr>
          <a:xfrm>
            <a:off x="628650" y="129975"/>
            <a:ext cx="81093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434343"/>
                </a:solidFill>
              </a:rPr>
              <a:t>Multi-Geo: Latency is Key !</a:t>
            </a:r>
            <a:endParaRPr>
              <a:solidFill>
                <a:srgbClr val="434343"/>
              </a:solidFill>
            </a:endParaRPr>
          </a:p>
        </p:txBody>
      </p:sp>
      <p:graphicFrame>
        <p:nvGraphicFramePr>
          <p:cNvPr id="814" name="Google Shape;814;p80"/>
          <p:cNvGraphicFramePr/>
          <p:nvPr/>
        </p:nvGraphicFramePr>
        <p:xfrm>
          <a:off x="564112" y="220704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{BF08F774-AFDC-43E2-A87D-A173E1E1D5F3}</a:tableStyleId>
              </a:tblPr>
              <a:tblGrid>
                <a:gridCol w="2326675"/>
              </a:tblGrid>
              <a:tr h="10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Stretched RING</a:t>
                      </a:r>
                      <a:endParaRPr sz="1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50800" marB="50800" marR="91450" marL="91450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80525">
                <a:tc>
                  <a:txBody>
                    <a:bodyPr/>
                    <a:lstStyle/>
                    <a:p>
                      <a:pPr indent="-292100" lvl="0" marL="317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1400"/>
                        <a:buFont typeface="Roboto"/>
                        <a:buChar char="•"/>
                      </a:pPr>
                      <a:r>
                        <a:rPr lang="en-US" sz="1400" u="none" cap="none" strike="noStrike">
                          <a:solidFill>
                            <a:srgbClr val="59595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Synchronous model.</a:t>
                      </a:r>
                      <a:endParaRPr sz="1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92100" lvl="0" marL="317500" marR="0" rtl="0" algn="l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1400"/>
                        <a:buFont typeface="Roboto"/>
                        <a:buChar char="•"/>
                      </a:pPr>
                      <a:r>
                        <a:rPr lang="en-US" sz="1400" u="none" cap="none" strike="noStrike">
                          <a:solidFill>
                            <a:srgbClr val="59595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Latency below 5ms for filesystem.</a:t>
                      </a:r>
                      <a:endParaRPr sz="1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92100" lvl="0" marL="317500" marR="0" rtl="0" algn="l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1400"/>
                        <a:buFont typeface="Roboto"/>
                        <a:buChar char="•"/>
                      </a:pPr>
                      <a:r>
                        <a:rPr lang="en-US" sz="1400" u="none" cap="none" strike="noStrike">
                          <a:solidFill>
                            <a:srgbClr val="59595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Latency below 50ms ok for mutable objects.</a:t>
                      </a:r>
                      <a:endParaRPr sz="1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292100" lvl="0" marL="317500" marR="0" rtl="0" algn="l">
                        <a:lnSpc>
                          <a:spcPct val="100000"/>
                        </a:lnSpc>
                        <a:spcBef>
                          <a:spcPts val="1300"/>
                        </a:spcBef>
                        <a:spcAft>
                          <a:spcPts val="0"/>
                        </a:spcAft>
                        <a:buClr>
                          <a:srgbClr val="595959"/>
                        </a:buClr>
                        <a:buSzPts val="1400"/>
                        <a:buFont typeface="Roboto"/>
                        <a:buChar char="•"/>
                      </a:pPr>
                      <a:r>
                        <a:rPr lang="en-US" sz="1400" u="none" cap="none" strike="noStrike">
                          <a:solidFill>
                            <a:srgbClr val="59595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Latency above 50ms acceptable for immutable objects.</a:t>
                      </a:r>
                      <a:endParaRPr sz="1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50800" marB="50800" marR="91450" marL="91450">
                    <a:lnL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</a:tbl>
          </a:graphicData>
        </a:graphic>
      </p:graphicFrame>
      <p:grpSp>
        <p:nvGrpSpPr>
          <p:cNvPr id="815" name="Google Shape;815;p80"/>
          <p:cNvGrpSpPr/>
          <p:nvPr/>
        </p:nvGrpSpPr>
        <p:grpSpPr>
          <a:xfrm>
            <a:off x="618080" y="1364664"/>
            <a:ext cx="2172523" cy="638886"/>
            <a:chOff x="9398000" y="2795828"/>
            <a:chExt cx="2628900" cy="1234800"/>
          </a:xfrm>
        </p:grpSpPr>
        <p:sp>
          <p:nvSpPr>
            <p:cNvPr id="816" name="Google Shape;816;p80"/>
            <p:cNvSpPr/>
            <p:nvPr/>
          </p:nvSpPr>
          <p:spPr>
            <a:xfrm>
              <a:off x="9398000" y="3083892"/>
              <a:ext cx="2628900" cy="729900"/>
            </a:xfrm>
            <a:prstGeom prst="ellipse">
              <a:avLst/>
            </a:prstGeom>
            <a:solidFill>
              <a:schemeClr val="lt1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80"/>
            <p:cNvSpPr txBox="1"/>
            <p:nvPr/>
          </p:nvSpPr>
          <p:spPr>
            <a:xfrm rot="5400000">
              <a:off x="10454506" y="2519347"/>
              <a:ext cx="516000" cy="1858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18" name="Google Shape;818;p80"/>
            <p:cNvCxnSpPr/>
            <p:nvPr/>
          </p:nvCxnSpPr>
          <p:spPr>
            <a:xfrm>
              <a:off x="10706101" y="2795828"/>
              <a:ext cx="0" cy="1234800"/>
            </a:xfrm>
            <a:prstGeom prst="straightConnector1">
              <a:avLst/>
            </a:prstGeom>
            <a:noFill/>
            <a:ln cap="flat" cmpd="sng" w="25400">
              <a:solidFill>
                <a:srgbClr val="0F7B77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47"/>
                </a:srgbClr>
              </a:outerShdw>
            </a:effectLst>
          </p:spPr>
        </p:cxnSp>
      </p:grpSp>
      <p:graphicFrame>
        <p:nvGraphicFramePr>
          <p:cNvPr id="819" name="Google Shape;819;p80"/>
          <p:cNvGraphicFramePr/>
          <p:nvPr/>
        </p:nvGraphicFramePr>
        <p:xfrm>
          <a:off x="3573511" y="165457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{BF08F774-AFDC-43E2-A87D-A173E1E1D5F3}</a:tableStyleId>
              </a:tblPr>
              <a:tblGrid>
                <a:gridCol w="906600"/>
                <a:gridCol w="1032025"/>
                <a:gridCol w="699600"/>
                <a:gridCol w="626450"/>
                <a:gridCol w="626450"/>
                <a:gridCol w="1006275"/>
              </a:tblGrid>
              <a:tr h="511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# of sites</a:t>
                      </a:r>
                      <a:endParaRPr b="0" sz="14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8100" marB="38100" marR="100700" marL="1007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REST</a:t>
                      </a:r>
                      <a:endParaRPr sz="1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(Sproxyd)</a:t>
                      </a:r>
                      <a:endParaRPr b="0" sz="14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8100" marB="38100" marR="100700" marL="1007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RS2 Light</a:t>
                      </a:r>
                      <a:endParaRPr b="0" sz="14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8100" marB="38100" marR="100700" marL="1007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S3</a:t>
                      </a:r>
                      <a:endParaRPr sz="1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8100" marB="38100" marR="100700" marL="1007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XDM</a:t>
                      </a:r>
                      <a:endParaRPr sz="1400" u="none" cap="none" strike="noStrike">
                        <a:solidFill>
                          <a:schemeClr val="lt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8100" marB="38100" marR="100700" marL="1007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Roboto"/>
                          <a:ea typeface="Roboto"/>
                          <a:cs typeface="Roboto"/>
                          <a:sym typeface="Roboto"/>
                        </a:rPr>
                        <a:t>SMB</a:t>
                      </a:r>
                      <a:r>
                        <a:rPr lang="en-US" sz="1400" u="none" cap="none" strike="noStrike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or NFS</a:t>
                      </a:r>
                      <a:endParaRPr sz="1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8100" marB="38100" marR="100700" marL="1007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59595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400" u="none" cap="none" strike="noStrike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8100" marB="38100" marR="100700" marL="100700" anchor="ctr">
                    <a:lnL cap="flat" cmpd="sng" w="12700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8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✔</a:t>
                      </a:r>
                      <a:endParaRPr sz="1400" u="none" cap="none" strike="noStrike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8100" marB="38100" marR="100700" marL="100700" anchor="ctr">
                    <a:lnL cap="flat" cmpd="sng" w="12700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8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✔</a:t>
                      </a:r>
                      <a:endParaRPr sz="1400" u="none" cap="none" strike="noStrike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8100" marB="38100" marR="100700" marL="100700" anchor="ctr">
                    <a:lnL cap="flat" cmpd="sng" w="12700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8000"/>
                        </a:buClr>
                        <a:buSzPts val="1800"/>
                        <a:buFont typeface="Calibri"/>
                        <a:buNone/>
                      </a:pPr>
                      <a:r>
                        <a:rPr i="0" lang="en-US" sz="1400" u="none" cap="none" strike="noStrike">
                          <a:solidFill>
                            <a:srgbClr val="008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✔</a:t>
                      </a:r>
                      <a:endParaRPr sz="1400" u="none" cap="none" strike="noStrike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8100" marB="38100" marR="100700" marL="100700" anchor="ctr">
                    <a:lnL cap="flat" cmpd="sng" w="12700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8000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400" u="none" cap="none" strike="noStrike">
                          <a:solidFill>
                            <a:srgbClr val="008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✔</a:t>
                      </a:r>
                      <a:endParaRPr i="0" sz="1400" u="none" cap="none" strike="noStrike">
                        <a:solidFill>
                          <a:srgbClr val="008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8100" marB="38100" marR="100700" marL="100700" anchor="ctr">
                    <a:lnL cap="flat" cmpd="sng" w="12700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8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✔</a:t>
                      </a:r>
                      <a:endParaRPr sz="1400" u="none" cap="none" strike="noStrike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8100" marB="38100" marR="100700" marL="100700" anchor="ctr">
                    <a:lnL cap="flat" cmpd="sng" w="12700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4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59595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8100" marB="38100" marR="100700" marL="100700" anchor="ctr">
                    <a:lnL cap="flat" cmpd="sng" w="12700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8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✔</a:t>
                      </a:r>
                      <a:endParaRPr sz="1400" u="none" cap="none" strike="noStrike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8100" marB="38100" marR="100700" marL="1007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8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✔</a:t>
                      </a:r>
                      <a:endParaRPr sz="1400" u="none" cap="none" strike="noStrike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8100" marB="38100" marR="100700" marL="1007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8000"/>
                        </a:buClr>
                        <a:buSzPts val="1800"/>
                        <a:buFont typeface="Calibri"/>
                        <a:buNone/>
                      </a:pPr>
                      <a:r>
                        <a:rPr i="0" lang="en-US" sz="1400" u="none" cap="none" strike="noStrike">
                          <a:solidFill>
                            <a:srgbClr val="008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✔</a:t>
                      </a:r>
                      <a:r>
                        <a:rPr lang="en-US" sz="1400" u="none" cap="none" strike="noStrike">
                          <a:solidFill>
                            <a:srgbClr val="C90F1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*</a:t>
                      </a:r>
                      <a:endParaRPr sz="1400" u="none" cap="none" strike="noStrike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8100" marB="38100" marR="100700" marL="1007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rgbClr val="CC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✗</a:t>
                      </a:r>
                      <a:endParaRPr i="0" sz="1600" u="none" cap="none" strike="noStrike">
                        <a:solidFill>
                          <a:srgbClr val="CC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8100" marB="38100" marR="100700" marL="1007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i="0" lang="en-US" sz="1400" u="none" cap="none" strike="noStrike">
                          <a:solidFill>
                            <a:srgbClr val="008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✔</a:t>
                      </a:r>
                      <a:r>
                        <a:rPr lang="en-US" sz="1400" u="none" cap="none" strike="noStrike">
                          <a:solidFill>
                            <a:srgbClr val="C90F1C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*</a:t>
                      </a:r>
                      <a:endParaRPr sz="1400" u="none" cap="none" strike="noStrike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8100" marB="38100" marR="100700" marL="100700" anchor="ctr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14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595959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400" u="none" cap="none" strike="noStrike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8100" marB="38100" marR="100700" marL="100700" anchor="ctr">
                    <a:lnL cap="flat" cmpd="sng" w="12700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8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✔</a:t>
                      </a:r>
                      <a:endParaRPr sz="1400" u="none" cap="none" strike="noStrike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8100" marB="38100" marR="100700" marL="100700" anchor="ctr">
                    <a:lnL cap="flat" cmpd="sng" w="12700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8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✔</a:t>
                      </a:r>
                      <a:endParaRPr sz="1400" u="none" cap="none" strike="noStrike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8100" marB="38100" marR="100700" marL="100700" anchor="ctr">
                    <a:lnL cap="flat" cmpd="sng" w="12700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8000"/>
                        </a:buClr>
                        <a:buSzPts val="1800"/>
                        <a:buFont typeface="Calibri"/>
                        <a:buNone/>
                      </a:pPr>
                      <a:r>
                        <a:rPr i="0" lang="en-US" sz="1400" u="none" cap="none" strike="noStrike">
                          <a:solidFill>
                            <a:srgbClr val="008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✔</a:t>
                      </a:r>
                      <a:endParaRPr sz="1400" u="none" cap="none" strike="noStrike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8100" marB="38100" marR="100700" marL="100700" anchor="ctr">
                    <a:lnL cap="flat" cmpd="sng" w="12700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600" u="none" cap="none" strike="noStrike">
                          <a:solidFill>
                            <a:srgbClr val="CC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✗</a:t>
                      </a:r>
                      <a:endParaRPr i="0" sz="1400" u="none" cap="none" strike="noStrike">
                        <a:solidFill>
                          <a:srgbClr val="008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8100" marB="38100" marR="100700" marL="100700" anchor="ctr">
                    <a:lnL cap="flat" cmpd="sng" w="12700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8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✔</a:t>
                      </a:r>
                      <a:endParaRPr sz="1400" u="none" cap="none" strike="noStrike">
                        <a:solidFill>
                          <a:srgbClr val="595959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8100" marB="38100" marR="100700" marL="100700" anchor="ctr">
                    <a:lnL cap="flat" cmpd="sng" w="12700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20" name="Google Shape;820;p80"/>
          <p:cNvSpPr txBox="1"/>
          <p:nvPr/>
        </p:nvSpPr>
        <p:spPr>
          <a:xfrm>
            <a:off x="3689549" y="3245575"/>
            <a:ext cx="46653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-US" sz="1800" u="sng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Connectors vs stretched RING (</a:t>
            </a:r>
            <a:r>
              <a:rPr b="1" i="1" lang="en-US" sz="1800" u="sng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Fast Track</a:t>
            </a:r>
            <a:r>
              <a:rPr b="0" i="1" lang="en-US" sz="1800" u="sng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  <a:endParaRPr b="0" i="0" sz="1800" u="none" cap="none" strike="noStrike">
              <a:solidFill>
                <a:srgbClr val="3F3F3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1" name="Google Shape;821;p80"/>
          <p:cNvSpPr txBox="1"/>
          <p:nvPr/>
        </p:nvSpPr>
        <p:spPr>
          <a:xfrm>
            <a:off x="3654486" y="4957788"/>
            <a:ext cx="41586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(*) Requires a witness site: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3F3F3F"/>
                </a:solidFill>
                <a:latin typeface="Roboto"/>
                <a:ea typeface="Roboto"/>
                <a:cs typeface="Roboto"/>
                <a:sym typeface="Roboto"/>
              </a:rPr>
              <a:t>Split brain situations may cause folders to go read-only</a:t>
            </a:r>
            <a:endParaRPr b="0" i="0" sz="1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2" name="Google Shape;822;p80"/>
          <p:cNvSpPr/>
          <p:nvPr/>
        </p:nvSpPr>
        <p:spPr>
          <a:xfrm>
            <a:off x="3689550" y="3801625"/>
            <a:ext cx="3077400" cy="759600"/>
          </a:xfrm>
          <a:prstGeom prst="wedgeEllipseCallout">
            <a:avLst>
              <a:gd fmla="val 50020" name="adj1"/>
              <a:gd fmla="val -76139" name="adj2"/>
            </a:avLst>
          </a:prstGeom>
          <a:gradFill>
            <a:gsLst>
              <a:gs pos="0">
                <a:srgbClr val="FCE5CD"/>
              </a:gs>
              <a:gs pos="100000">
                <a:srgbClr val="E69138"/>
              </a:gs>
            </a:gsLst>
            <a:lin ang="540001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85200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Contact Scality Sales for other architectures. </a:t>
            </a:r>
            <a:endParaRPr b="1" i="0" sz="1400" u="none" cap="none" strike="noStrike">
              <a:solidFill>
                <a:srgbClr val="85200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81"/>
          <p:cNvSpPr txBox="1"/>
          <p:nvPr>
            <p:ph type="title"/>
          </p:nvPr>
        </p:nvSpPr>
        <p:spPr>
          <a:xfrm>
            <a:off x="621891" y="2236072"/>
            <a:ext cx="7886700" cy="2376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</a:pPr>
            <a:r>
              <a:rPr lang="en-US"/>
              <a:t>Glossary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</a:pPr>
            <a:r>
              <a:t/>
            </a:r>
            <a:endParaRPr/>
          </a:p>
        </p:txBody>
      </p:sp>
      <p:sp>
        <p:nvSpPr>
          <p:cNvPr id="829" name="Google Shape;829;p81"/>
          <p:cNvSpPr txBox="1"/>
          <p:nvPr/>
        </p:nvSpPr>
        <p:spPr>
          <a:xfrm>
            <a:off x="628650" y="5075800"/>
            <a:ext cx="19623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3F5851"/>
                </a:solidFill>
                <a:latin typeface="Oswald"/>
                <a:ea typeface="Oswald"/>
                <a:cs typeface="Oswald"/>
                <a:sym typeface="Oswald"/>
              </a:rPr>
              <a:t>RING 8.5</a:t>
            </a:r>
            <a:endParaRPr b="1" i="0" sz="2400" u="none" cap="none" strike="noStrike">
              <a:solidFill>
                <a:srgbClr val="3F585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82"/>
          <p:cNvSpPr txBox="1"/>
          <p:nvPr>
            <p:ph type="title"/>
          </p:nvPr>
        </p:nvSpPr>
        <p:spPr>
          <a:xfrm>
            <a:off x="628650" y="129986"/>
            <a:ext cx="78867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</a:pPr>
            <a:r>
              <a:rPr lang="en-US">
                <a:solidFill>
                  <a:srgbClr val="434343"/>
                </a:solidFill>
              </a:rPr>
              <a:t>Scality Glossary</a:t>
            </a:r>
            <a:endParaRPr b="1" i="0" sz="36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35" name="Google Shape;835;p82"/>
          <p:cNvSpPr txBox="1"/>
          <p:nvPr>
            <p:ph idx="1" type="body"/>
          </p:nvPr>
        </p:nvSpPr>
        <p:spPr>
          <a:xfrm>
            <a:off x="628650" y="1082474"/>
            <a:ext cx="7886700" cy="43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"/>
              <a:buChar char="•"/>
            </a:pPr>
            <a:r>
              <a:rPr b="1" i="1" lang="en-US" sz="14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bizobj.bin</a:t>
            </a:r>
            <a:r>
              <a:rPr b="1" lang="en-US" sz="1400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</a:t>
            </a:r>
            <a:r>
              <a:rPr lang="en-US"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(file name) catalog of objects stored in a RING per disk.</a:t>
            </a:r>
            <a:endParaRPr sz="14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"/>
              <a:buChar char="•"/>
            </a:pPr>
            <a:r>
              <a:rPr b="1" lang="en-US" sz="1400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CHORD:</a:t>
            </a:r>
            <a:r>
              <a:rPr lang="en-US"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Routing protocol; maps objects into a distributed virtual keyspace.</a:t>
            </a:r>
            <a:endParaRPr sz="14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"/>
              <a:buChar char="•"/>
            </a:pPr>
            <a:r>
              <a:rPr b="1" lang="en-US" sz="1400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Chunk:</a:t>
            </a:r>
            <a:r>
              <a:rPr lang="en-US"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Data stored on a node; consists of a key, a corresponding data, system data, and user metadata.</a:t>
            </a:r>
            <a:endParaRPr sz="14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"/>
              <a:buChar char="•"/>
            </a:pPr>
            <a:r>
              <a:rPr b="1" lang="en-US" sz="1400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.dat file also called container:</a:t>
            </a:r>
            <a:r>
              <a:rPr lang="en-US"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file; gathers several Chunks and is managed by biziod.</a:t>
            </a:r>
            <a:endParaRPr sz="14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"/>
              <a:buChar char="•"/>
            </a:pPr>
            <a:r>
              <a:rPr b="1" lang="en-US" sz="1400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Record:</a:t>
            </a:r>
            <a:r>
              <a:rPr lang="en-US"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Basic storage entity of biziod, comprised by several underlying objects (DATA, METADATA and USERMD object); identified with a 160-bit unique ID and a 32-bit selector.</a:t>
            </a:r>
            <a:endParaRPr sz="14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"/>
              <a:buChar char="•"/>
            </a:pPr>
            <a:r>
              <a:rPr b="1" lang="en-US" sz="1400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sagentd:</a:t>
            </a:r>
            <a:r>
              <a:rPr lang="en-US"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Daemon; Supervisor agent that resides on each server; manages connectors and volumes, and also sends statistics to Elasticsearch.</a:t>
            </a:r>
            <a:endParaRPr sz="14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"/>
              <a:buChar char="•"/>
            </a:pPr>
            <a:r>
              <a:rPr b="1" lang="en-US" sz="1400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Zone:</a:t>
            </a:r>
            <a:r>
              <a:rPr lang="en-US"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Also known as Failure domain; a logical area of a network that is impacted when a key device or service experiences problems.</a:t>
            </a:r>
            <a:endParaRPr sz="14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sz="6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</a:pPr>
            <a:r>
              <a:rPr lang="en-US"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See the complete glossary on the 🔗</a:t>
            </a:r>
            <a:r>
              <a:rPr lang="en-US" sz="1400" u="sng">
                <a:solidFill>
                  <a:schemeClr val="hlink"/>
                </a:solid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official Scality documentation portal</a:t>
            </a:r>
            <a:r>
              <a:rPr lang="en-US"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in  </a:t>
            </a:r>
            <a:r>
              <a:rPr i="1" lang="en-US" sz="1400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RING &gt; Operating the RING &gt; Scality Glossary</a:t>
            </a:r>
            <a:r>
              <a:rPr lang="en-US" sz="1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4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0" name="Google Shape;840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5212" y="1062694"/>
            <a:ext cx="2333576" cy="2539468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83"/>
          <p:cNvSpPr txBox="1"/>
          <p:nvPr/>
        </p:nvSpPr>
        <p:spPr>
          <a:xfrm>
            <a:off x="3343200" y="4293725"/>
            <a:ext cx="24576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725" lIns="68725" spcFirstLastPara="1" rIns="68725" wrap="square" tIns="687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QUESTIONS ?</a:t>
            </a:r>
            <a:endParaRPr b="1" i="0" sz="3000" u="none" cap="none" strike="noStrik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8"/>
          <p:cNvSpPr txBox="1"/>
          <p:nvPr>
            <p:ph type="title"/>
          </p:nvPr>
        </p:nvSpPr>
        <p:spPr>
          <a:xfrm>
            <a:off x="628650" y="129986"/>
            <a:ext cx="78867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</a:pPr>
            <a:r>
              <a:rPr lang="en-US">
                <a:solidFill>
                  <a:srgbClr val="434343"/>
                </a:solidFill>
              </a:rPr>
              <a:t>Contents</a:t>
            </a:r>
            <a:endParaRPr b="1" i="0" sz="36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8" name="Google Shape;288;p58"/>
          <p:cNvSpPr txBox="1"/>
          <p:nvPr>
            <p:ph idx="1" type="body"/>
          </p:nvPr>
        </p:nvSpPr>
        <p:spPr>
          <a:xfrm>
            <a:off x="628650" y="1292700"/>
            <a:ext cx="3938400" cy="3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Oswald"/>
              <a:buChar char="•"/>
            </a:pPr>
            <a:r>
              <a:rPr b="1" lang="en-US" sz="30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RING Components</a:t>
            </a:r>
            <a:endParaRPr b="1" sz="30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A3B"/>
              </a:buClr>
              <a:buSzPts val="2600"/>
              <a:buFont typeface="Roboto Condensed"/>
              <a:buChar char="•"/>
            </a:pPr>
            <a:r>
              <a:rPr b="1" lang="en-US" sz="2600">
                <a:solidFill>
                  <a:srgbClr val="FF9A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 RING in Layers</a:t>
            </a:r>
            <a:endParaRPr b="1" sz="2600">
              <a:solidFill>
                <a:srgbClr val="FF9A3B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655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A3B"/>
              </a:buClr>
              <a:buSzPts val="2600"/>
              <a:buFont typeface="Roboto Condensed"/>
              <a:buChar char="•"/>
            </a:pPr>
            <a:r>
              <a:rPr b="1" lang="en-US" sz="2600">
                <a:solidFill>
                  <a:srgbClr val="FF9A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RING Connectors</a:t>
            </a:r>
            <a:endParaRPr b="1" sz="2600">
              <a:solidFill>
                <a:srgbClr val="FF9A3B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655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A3B"/>
              </a:buClr>
              <a:buSzPts val="2600"/>
              <a:buFont typeface="Roboto Condensed"/>
              <a:buChar char="•"/>
            </a:pPr>
            <a:r>
              <a:rPr b="1" lang="en-US" sz="2600">
                <a:solidFill>
                  <a:srgbClr val="FF9A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Storage Servers</a:t>
            </a:r>
            <a:endParaRPr b="1" sz="2600">
              <a:solidFill>
                <a:srgbClr val="FF9A3B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655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A3B"/>
              </a:buClr>
              <a:buSzPts val="2600"/>
              <a:buFont typeface="Roboto Condensed"/>
              <a:buChar char="•"/>
            </a:pPr>
            <a:r>
              <a:rPr b="1" lang="en-US" sz="2600">
                <a:solidFill>
                  <a:srgbClr val="FF9A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Management Tools</a:t>
            </a:r>
            <a:endParaRPr b="1" sz="2600">
              <a:solidFill>
                <a:srgbClr val="FF9A3B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89" name="Google Shape;289;p58"/>
          <p:cNvSpPr txBox="1"/>
          <p:nvPr>
            <p:ph idx="1" type="body"/>
          </p:nvPr>
        </p:nvSpPr>
        <p:spPr>
          <a:xfrm>
            <a:off x="4716775" y="1292700"/>
            <a:ext cx="3938400" cy="3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Oswald"/>
              <a:buChar char="•"/>
            </a:pPr>
            <a:r>
              <a:rPr b="1" lang="en-US" sz="3000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RING Data Protection</a:t>
            </a:r>
            <a:endParaRPr b="1" sz="3000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655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A3B"/>
              </a:buClr>
              <a:buSzPts val="2600"/>
              <a:buFont typeface="Roboto Condensed"/>
              <a:buChar char="•"/>
            </a:pPr>
            <a:r>
              <a:rPr b="1" lang="en-US" sz="2600">
                <a:solidFill>
                  <a:srgbClr val="FF9A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Replication</a:t>
            </a:r>
            <a:endParaRPr b="1" sz="2600">
              <a:solidFill>
                <a:srgbClr val="FF9A3B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6550" lvl="1" marL="74295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9A3B"/>
              </a:buClr>
              <a:buSzPts val="2600"/>
              <a:buFont typeface="Roboto Condensed"/>
              <a:buChar char="•"/>
            </a:pPr>
            <a:r>
              <a:rPr b="1" lang="en-US" sz="2600">
                <a:solidFill>
                  <a:srgbClr val="FF9A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ARC</a:t>
            </a:r>
            <a:endParaRPr b="1" sz="2600">
              <a:solidFill>
                <a:srgbClr val="FF9A3B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36550" lvl="1" marL="7429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A3B"/>
              </a:buClr>
              <a:buSzPts val="2600"/>
              <a:buFont typeface="Roboto Condensed"/>
              <a:buChar char="•"/>
            </a:pPr>
            <a:r>
              <a:rPr b="1" lang="en-US" sz="2600">
                <a:solidFill>
                  <a:srgbClr val="FF9A3B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Multi-Geo</a:t>
            </a:r>
            <a:endParaRPr b="1" sz="2600">
              <a:solidFill>
                <a:srgbClr val="FF9A3B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 sz="2600">
              <a:solidFill>
                <a:srgbClr val="FF9A3B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9"/>
          <p:cNvSpPr txBox="1"/>
          <p:nvPr>
            <p:ph type="title"/>
          </p:nvPr>
        </p:nvSpPr>
        <p:spPr>
          <a:xfrm>
            <a:off x="623888" y="1425575"/>
            <a:ext cx="7886700" cy="2376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Oswald"/>
              <a:buNone/>
            </a:pPr>
            <a:r>
              <a:rPr lang="en-US"/>
              <a:t>RING Components</a:t>
            </a:r>
            <a:endParaRPr/>
          </a:p>
        </p:txBody>
      </p:sp>
      <p:sp>
        <p:nvSpPr>
          <p:cNvPr id="296" name="Google Shape;296;p59"/>
          <p:cNvSpPr txBox="1"/>
          <p:nvPr/>
        </p:nvSpPr>
        <p:spPr>
          <a:xfrm>
            <a:off x="628650" y="5075800"/>
            <a:ext cx="19623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3F5851"/>
                </a:solidFill>
                <a:latin typeface="Oswald"/>
                <a:ea typeface="Oswald"/>
                <a:cs typeface="Oswald"/>
                <a:sym typeface="Oswald"/>
              </a:rPr>
              <a:t>RING 8.5</a:t>
            </a:r>
            <a:endParaRPr b="1" i="0" sz="2400" u="none" cap="none" strike="noStrike">
              <a:solidFill>
                <a:srgbClr val="3F585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60"/>
          <p:cNvSpPr txBox="1"/>
          <p:nvPr>
            <p:ph type="title"/>
          </p:nvPr>
        </p:nvSpPr>
        <p:spPr>
          <a:xfrm>
            <a:off x="628650" y="129986"/>
            <a:ext cx="78867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</a:pPr>
            <a:r>
              <a:rPr lang="en-US">
                <a:solidFill>
                  <a:srgbClr val="434343"/>
                </a:solidFill>
              </a:rPr>
              <a:t>RING Logical Layers</a:t>
            </a:r>
            <a:endParaRPr b="1" i="0" sz="36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02" name="Google Shape;302;p60"/>
          <p:cNvSpPr txBox="1"/>
          <p:nvPr/>
        </p:nvSpPr>
        <p:spPr>
          <a:xfrm>
            <a:off x="274374" y="1157650"/>
            <a:ext cx="13938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9C9C79"/>
                </a:solidFill>
                <a:latin typeface="Oswald"/>
                <a:ea typeface="Oswald"/>
                <a:cs typeface="Oswald"/>
                <a:sym typeface="Oswald"/>
              </a:rPr>
              <a:t>BACKUP</a:t>
            </a:r>
            <a:endParaRPr b="1" baseline="30000" i="0" sz="1400" u="none" cap="none" strike="noStrike">
              <a:solidFill>
                <a:srgbClr val="9C9C79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03" name="Google Shape;303;p60"/>
          <p:cNvGrpSpPr/>
          <p:nvPr/>
        </p:nvGrpSpPr>
        <p:grpSpPr>
          <a:xfrm>
            <a:off x="350581" y="1402965"/>
            <a:ext cx="1783812" cy="742932"/>
            <a:chOff x="726386" y="1656981"/>
            <a:chExt cx="3196223" cy="1544879"/>
          </a:xfrm>
        </p:grpSpPr>
        <p:pic>
          <p:nvPicPr>
            <p:cNvPr id="304" name="Google Shape;304;p6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850526" y="1710339"/>
              <a:ext cx="868042" cy="4882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6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95073" y="1988737"/>
              <a:ext cx="620400" cy="3489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Google Shape;306;p6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76131" y="2149956"/>
              <a:ext cx="1386301" cy="7797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p6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010492" y="1720458"/>
              <a:ext cx="568995" cy="3200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6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628154" y="2866005"/>
              <a:ext cx="1051361" cy="198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6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175588" y="2509913"/>
              <a:ext cx="847238" cy="4765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Google Shape;310;p6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920057" y="1962308"/>
              <a:ext cx="1050161" cy="9807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1" name="Google Shape;311;p6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26386" y="2770390"/>
              <a:ext cx="1740029" cy="4314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312;p6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2944241" y="2087073"/>
              <a:ext cx="978368" cy="5503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Google Shape;313;p6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789830" y="1656981"/>
              <a:ext cx="1004653" cy="5651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Google Shape;314;p60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2862890" y="2513575"/>
              <a:ext cx="801974" cy="45111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5" name="Google Shape;315;p60"/>
          <p:cNvSpPr txBox="1"/>
          <p:nvPr/>
        </p:nvSpPr>
        <p:spPr>
          <a:xfrm>
            <a:off x="2058200" y="1162001"/>
            <a:ext cx="10335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05952"/>
                </a:solidFill>
                <a:latin typeface="Oswald"/>
                <a:ea typeface="Oswald"/>
                <a:cs typeface="Oswald"/>
                <a:sym typeface="Oswald"/>
              </a:rPr>
              <a:t>VIDEO</a:t>
            </a:r>
            <a:endParaRPr b="1" i="0" sz="1400" u="none" cap="none" strike="noStrike">
              <a:solidFill>
                <a:srgbClr val="40595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16" name="Google Shape;316;p60"/>
          <p:cNvGrpSpPr/>
          <p:nvPr/>
        </p:nvGrpSpPr>
        <p:grpSpPr>
          <a:xfrm>
            <a:off x="2182134" y="1344855"/>
            <a:ext cx="1845809" cy="850270"/>
            <a:chOff x="432038" y="1730311"/>
            <a:chExt cx="4130252" cy="2229339"/>
          </a:xfrm>
        </p:grpSpPr>
        <p:pic>
          <p:nvPicPr>
            <p:cNvPr id="317" name="Google Shape;317;p60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466219" y="1730311"/>
              <a:ext cx="1461706" cy="7928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Google Shape;318;p60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3178779" y="2957907"/>
              <a:ext cx="1383510" cy="7504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Google Shape;319;p60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2008471" y="1776628"/>
              <a:ext cx="1349395" cy="7319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Google Shape;320;p60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447457" y="2118597"/>
              <a:ext cx="1303242" cy="7069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Google Shape;321;p60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3457943" y="3273376"/>
              <a:ext cx="1102259" cy="597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60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3393318" y="1814719"/>
              <a:ext cx="1128272" cy="6120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60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3551923" y="2692571"/>
              <a:ext cx="991229" cy="5376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4" name="Google Shape;324;p60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3472181" y="2254468"/>
              <a:ext cx="1090109" cy="5913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Google Shape;325;p60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2734164" y="2771462"/>
              <a:ext cx="687715" cy="3730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p60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432038" y="3227426"/>
              <a:ext cx="1349869" cy="732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Google Shape;327;p60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438969" y="2644725"/>
              <a:ext cx="1085818" cy="5889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8" name="Google Shape;328;p60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432798" y="3041498"/>
              <a:ext cx="1149245" cy="623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9" name="Google Shape;329;p60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1835707" y="2239986"/>
              <a:ext cx="973798" cy="5282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0" name="Google Shape;330;p60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1843578" y="3316510"/>
              <a:ext cx="1118800" cy="6068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331;p60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1603409" y="2536492"/>
              <a:ext cx="1124806" cy="61014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2" name="Google Shape;332;p60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1750699" y="2948088"/>
              <a:ext cx="1332858" cy="7229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Google Shape;333;p60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2728218" y="2303372"/>
              <a:ext cx="827571" cy="44890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4" name="Google Shape;334;p60"/>
          <p:cNvSpPr txBox="1"/>
          <p:nvPr/>
        </p:nvSpPr>
        <p:spPr>
          <a:xfrm>
            <a:off x="4075675" y="1162000"/>
            <a:ext cx="20850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A86E8"/>
                </a:solidFill>
                <a:latin typeface="Oswald"/>
                <a:ea typeface="Oswald"/>
                <a:cs typeface="Oswald"/>
                <a:sym typeface="Oswald"/>
              </a:rPr>
              <a:t>COLLABORATION</a:t>
            </a:r>
            <a:endParaRPr b="1" i="0" sz="1400" u="none" cap="none" strike="noStrike">
              <a:solidFill>
                <a:srgbClr val="4A86E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35" name="Google Shape;335;p60"/>
          <p:cNvGrpSpPr/>
          <p:nvPr/>
        </p:nvGrpSpPr>
        <p:grpSpPr>
          <a:xfrm>
            <a:off x="4183267" y="1342400"/>
            <a:ext cx="1854931" cy="778836"/>
            <a:chOff x="796033" y="3593882"/>
            <a:chExt cx="3006373" cy="1259641"/>
          </a:xfrm>
        </p:grpSpPr>
        <p:pic>
          <p:nvPicPr>
            <p:cNvPr id="336" name="Google Shape;336;p60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800686" y="4105553"/>
              <a:ext cx="518096" cy="2914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7" name="Google Shape;337;p60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2460624" y="4066698"/>
              <a:ext cx="616941" cy="3470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8" name="Google Shape;338;p60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1842620" y="4322233"/>
              <a:ext cx="944515" cy="5312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9" name="Google Shape;339;p60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1712559" y="3741649"/>
              <a:ext cx="724742" cy="4076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" name="Google Shape;340;p60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809723" y="3706895"/>
              <a:ext cx="807098" cy="4539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p60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3160096" y="4070618"/>
              <a:ext cx="642310" cy="361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p60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2618280" y="3593882"/>
              <a:ext cx="1130973" cy="6361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3" name="Google Shape;343;p60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1415474" y="4075050"/>
              <a:ext cx="842986" cy="4741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4" name="Google Shape;344;p60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2887564" y="4345502"/>
              <a:ext cx="801686" cy="450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5" name="Google Shape;345;p60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796033" y="4492643"/>
              <a:ext cx="965739" cy="19601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6" name="Google Shape;346;p60"/>
          <p:cNvGrpSpPr/>
          <p:nvPr/>
        </p:nvGrpSpPr>
        <p:grpSpPr>
          <a:xfrm>
            <a:off x="4178218" y="1341616"/>
            <a:ext cx="1857909" cy="731753"/>
            <a:chOff x="787860" y="3592643"/>
            <a:chExt cx="3011197" cy="1270404"/>
          </a:xfrm>
        </p:grpSpPr>
        <p:pic>
          <p:nvPicPr>
            <p:cNvPr id="347" name="Google Shape;347;p6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00052" y="4105555"/>
              <a:ext cx="518096" cy="2914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p60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2449361" y="4067416"/>
              <a:ext cx="645594" cy="3631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p60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1841393" y="4331757"/>
              <a:ext cx="944515" cy="5312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0" name="Google Shape;350;p60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1703481" y="3740893"/>
              <a:ext cx="724742" cy="4076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1" name="Google Shape;351;p60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808770" y="3711013"/>
              <a:ext cx="817088" cy="4596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60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3156747" y="4077077"/>
              <a:ext cx="642310" cy="3612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3" name="Google Shape;353;p60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2620026" y="3592643"/>
              <a:ext cx="1130973" cy="6361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4" name="Google Shape;354;p60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1415473" y="4075051"/>
              <a:ext cx="842986" cy="4741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5" name="Google Shape;355;p60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787860" y="4488059"/>
              <a:ext cx="978832" cy="200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" name="Google Shape;356;p60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2886064" y="4339639"/>
              <a:ext cx="803232" cy="4518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7" name="Google Shape;357;p60"/>
          <p:cNvSpPr txBox="1"/>
          <p:nvPr/>
        </p:nvSpPr>
        <p:spPr>
          <a:xfrm>
            <a:off x="6034000" y="1155550"/>
            <a:ext cx="21156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ARCHIVE &amp; MEDICAL</a:t>
            </a:r>
            <a:endParaRPr b="1" i="0" sz="1400" u="none" cap="none" strike="noStrike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358" name="Google Shape;358;p60"/>
          <p:cNvGrpSpPr/>
          <p:nvPr/>
        </p:nvGrpSpPr>
        <p:grpSpPr>
          <a:xfrm>
            <a:off x="5992612" y="1367928"/>
            <a:ext cx="1807015" cy="714090"/>
            <a:chOff x="5012027" y="3592644"/>
            <a:chExt cx="3520387" cy="1535677"/>
          </a:xfrm>
        </p:grpSpPr>
        <p:pic>
          <p:nvPicPr>
            <p:cNvPr id="359" name="Google Shape;359;p60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7846772" y="3928175"/>
              <a:ext cx="669571" cy="3766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0" name="Google Shape;360;p60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5012027" y="3944851"/>
              <a:ext cx="1547862" cy="870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1" name="Google Shape;361;p60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7580200" y="3592644"/>
              <a:ext cx="945075" cy="5316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2" name="Google Shape;362;p60"/>
            <p:cNvPicPr preferRelativeResize="0"/>
            <p:nvPr/>
          </p:nvPicPr>
          <p:blipFill rotWithShape="1">
            <a:blip r:embed="rId53">
              <a:alphaModFix/>
            </a:blip>
            <a:srcRect b="0" l="0" r="0" t="0"/>
            <a:stretch/>
          </p:blipFill>
          <p:spPr>
            <a:xfrm>
              <a:off x="5271761" y="4588166"/>
              <a:ext cx="960275" cy="5401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3" name="Google Shape;363;p60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6530523" y="4685850"/>
              <a:ext cx="759344" cy="4271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4" name="Google Shape;364;p60"/>
            <p:cNvPicPr preferRelativeResize="0"/>
            <p:nvPr/>
          </p:nvPicPr>
          <p:blipFill rotWithShape="1">
            <a:blip r:embed="rId55">
              <a:alphaModFix/>
            </a:blip>
            <a:srcRect b="0" l="0" r="0" t="0"/>
            <a:stretch/>
          </p:blipFill>
          <p:spPr>
            <a:xfrm>
              <a:off x="6173285" y="3952333"/>
              <a:ext cx="627894" cy="3531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5" name="Google Shape;365;p60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6496467" y="3594275"/>
              <a:ext cx="981536" cy="5521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" name="Google Shape;366;p60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6544015" y="4008051"/>
              <a:ext cx="996858" cy="5607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7" name="Google Shape;367;p60"/>
            <p:cNvPicPr preferRelativeResize="0"/>
            <p:nvPr/>
          </p:nvPicPr>
          <p:blipFill rotWithShape="1">
            <a:blip r:embed="rId57">
              <a:alphaModFix/>
            </a:blip>
            <a:srcRect b="0" l="0" r="0" t="0"/>
            <a:stretch/>
          </p:blipFill>
          <p:spPr>
            <a:xfrm>
              <a:off x="7782619" y="4603232"/>
              <a:ext cx="749795" cy="421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8" name="Google Shape;368;p60"/>
            <p:cNvPicPr preferRelativeResize="0"/>
            <p:nvPr/>
          </p:nvPicPr>
          <p:blipFill rotWithShape="1">
            <a:blip r:embed="rId58">
              <a:alphaModFix/>
            </a:blip>
            <a:srcRect b="0" l="0" r="0" t="0"/>
            <a:stretch/>
          </p:blipFill>
          <p:spPr>
            <a:xfrm>
              <a:off x="5257270" y="4387497"/>
              <a:ext cx="886768" cy="4988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" name="Google Shape;369;p60"/>
            <p:cNvPicPr preferRelativeResize="0"/>
            <p:nvPr/>
          </p:nvPicPr>
          <p:blipFill rotWithShape="1">
            <a:blip r:embed="rId59">
              <a:alphaModFix/>
            </a:blip>
            <a:srcRect b="0" l="0" r="0" t="0"/>
            <a:stretch/>
          </p:blipFill>
          <p:spPr>
            <a:xfrm>
              <a:off x="7837638" y="4275918"/>
              <a:ext cx="665024" cy="374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" name="Google Shape;370;p60"/>
            <p:cNvPicPr preferRelativeResize="0"/>
            <p:nvPr/>
          </p:nvPicPr>
          <p:blipFill rotWithShape="1">
            <a:blip r:embed="rId60">
              <a:alphaModFix/>
            </a:blip>
            <a:srcRect b="0" l="0" r="0" t="0"/>
            <a:stretch/>
          </p:blipFill>
          <p:spPr>
            <a:xfrm>
              <a:off x="6981220" y="3928676"/>
              <a:ext cx="803443" cy="4519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60"/>
            <p:cNvPicPr preferRelativeResize="0"/>
            <p:nvPr/>
          </p:nvPicPr>
          <p:blipFill rotWithShape="1">
            <a:blip r:embed="rId61">
              <a:alphaModFix/>
            </a:blip>
            <a:srcRect b="0" l="0" r="0" t="0"/>
            <a:stretch/>
          </p:blipFill>
          <p:spPr>
            <a:xfrm>
              <a:off x="5271761" y="3775191"/>
              <a:ext cx="984011" cy="1443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60"/>
            <p:cNvPicPr preferRelativeResize="0"/>
            <p:nvPr/>
          </p:nvPicPr>
          <p:blipFill rotWithShape="1">
            <a:blip r:embed="rId62">
              <a:alphaModFix/>
            </a:blip>
            <a:srcRect b="0" l="0" r="0" t="0"/>
            <a:stretch/>
          </p:blipFill>
          <p:spPr>
            <a:xfrm>
              <a:off x="5276715" y="4076492"/>
              <a:ext cx="758234" cy="1828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60"/>
            <p:cNvPicPr preferRelativeResize="0"/>
            <p:nvPr/>
          </p:nvPicPr>
          <p:blipFill rotWithShape="1">
            <a:blip r:embed="rId63">
              <a:alphaModFix/>
            </a:blip>
            <a:srcRect b="0" l="0" r="0" t="0"/>
            <a:stretch/>
          </p:blipFill>
          <p:spPr>
            <a:xfrm>
              <a:off x="6371545" y="4293792"/>
              <a:ext cx="1285446" cy="72306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4" name="Google Shape;374;p60"/>
          <p:cNvSpPr/>
          <p:nvPr/>
        </p:nvSpPr>
        <p:spPr>
          <a:xfrm>
            <a:off x="4603209" y="2799825"/>
            <a:ext cx="608700" cy="375900"/>
          </a:xfrm>
          <a:prstGeom prst="roundRect">
            <a:avLst>
              <a:gd fmla="val 16667" name="adj"/>
            </a:avLst>
          </a:prstGeom>
          <a:solidFill>
            <a:srgbClr val="F74F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2F2F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SMB</a:t>
            </a:r>
            <a:endParaRPr b="1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75" name="Google Shape;375;p60"/>
          <p:cNvPicPr preferRelativeResize="0"/>
          <p:nvPr/>
        </p:nvPicPr>
        <p:blipFill rotWithShape="1">
          <a:blip r:embed="rId64">
            <a:alphaModFix/>
          </a:blip>
          <a:srcRect b="0" l="0" r="0" t="0"/>
          <a:stretch/>
        </p:blipFill>
        <p:spPr>
          <a:xfrm>
            <a:off x="4241401" y="2454851"/>
            <a:ext cx="485400" cy="485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0"/>
          <p:cNvSpPr/>
          <p:nvPr/>
        </p:nvSpPr>
        <p:spPr>
          <a:xfrm>
            <a:off x="1546076" y="2799825"/>
            <a:ext cx="669000" cy="375900"/>
          </a:xfrm>
          <a:prstGeom prst="roundRect">
            <a:avLst>
              <a:gd fmla="val 16667" name="adj"/>
            </a:avLst>
          </a:prstGeom>
          <a:solidFill>
            <a:srgbClr val="FF9B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S3C</a:t>
            </a:r>
            <a:endParaRPr b="1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77" name="Google Shape;377;p60"/>
          <p:cNvPicPr preferRelativeResize="0"/>
          <p:nvPr/>
        </p:nvPicPr>
        <p:blipFill rotWithShape="1">
          <a:blip r:embed="rId65">
            <a:alphaModFix/>
          </a:blip>
          <a:srcRect b="0" l="0" r="0" t="0"/>
          <a:stretch/>
        </p:blipFill>
        <p:spPr>
          <a:xfrm>
            <a:off x="304651" y="2463251"/>
            <a:ext cx="485400" cy="520298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0"/>
          <p:cNvSpPr/>
          <p:nvPr/>
        </p:nvSpPr>
        <p:spPr>
          <a:xfrm>
            <a:off x="2596575" y="2799825"/>
            <a:ext cx="1327800" cy="375900"/>
          </a:xfrm>
          <a:prstGeom prst="roundRect">
            <a:avLst>
              <a:gd fmla="val 16667" name="adj"/>
            </a:avLst>
          </a:prstGeom>
          <a:solidFill>
            <a:srgbClr val="FF9B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REST (Sproxyd)</a:t>
            </a:r>
            <a:endParaRPr b="1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9" name="Google Shape;379;p60"/>
          <p:cNvSpPr/>
          <p:nvPr/>
        </p:nvSpPr>
        <p:spPr>
          <a:xfrm>
            <a:off x="567376" y="2799825"/>
            <a:ext cx="669000" cy="375900"/>
          </a:xfrm>
          <a:prstGeom prst="roundRect">
            <a:avLst>
              <a:gd fmla="val 16667" name="adj"/>
            </a:avLst>
          </a:prstGeom>
          <a:solidFill>
            <a:srgbClr val="FF9B3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Zenko</a:t>
            </a:r>
            <a:endParaRPr b="1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80" name="Google Shape;380;p60"/>
          <p:cNvSpPr/>
          <p:nvPr/>
        </p:nvSpPr>
        <p:spPr>
          <a:xfrm>
            <a:off x="5444884" y="2799825"/>
            <a:ext cx="608700" cy="375900"/>
          </a:xfrm>
          <a:prstGeom prst="roundRect">
            <a:avLst>
              <a:gd fmla="val 16667" name="adj"/>
            </a:avLst>
          </a:prstGeom>
          <a:solidFill>
            <a:srgbClr val="F74F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2F2F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NFS</a:t>
            </a:r>
            <a:endParaRPr b="1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81" name="Google Shape;381;p60"/>
          <p:cNvSpPr/>
          <p:nvPr/>
        </p:nvSpPr>
        <p:spPr>
          <a:xfrm>
            <a:off x="6210359" y="2799825"/>
            <a:ext cx="608700" cy="375900"/>
          </a:xfrm>
          <a:prstGeom prst="roundRect">
            <a:avLst>
              <a:gd fmla="val 16667" name="adj"/>
            </a:avLst>
          </a:prstGeom>
          <a:solidFill>
            <a:srgbClr val="F74F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2F2F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CDMI</a:t>
            </a:r>
            <a:endParaRPr b="1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82" name="Google Shape;382;p60"/>
          <p:cNvSpPr/>
          <p:nvPr/>
        </p:nvSpPr>
        <p:spPr>
          <a:xfrm>
            <a:off x="6975825" y="2799825"/>
            <a:ext cx="823800" cy="375900"/>
          </a:xfrm>
          <a:prstGeom prst="roundRect">
            <a:avLst>
              <a:gd fmla="val 16667" name="adj"/>
            </a:avLst>
          </a:prstGeom>
          <a:solidFill>
            <a:srgbClr val="F74F2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2F2F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LocalFS</a:t>
            </a:r>
            <a:endParaRPr b="1" i="0" sz="14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83" name="Google Shape;383;p60"/>
          <p:cNvSpPr/>
          <p:nvPr/>
        </p:nvSpPr>
        <p:spPr>
          <a:xfrm>
            <a:off x="2835238" y="3838575"/>
            <a:ext cx="2364600" cy="1287900"/>
          </a:xfrm>
          <a:prstGeom prst="donut">
            <a:avLst>
              <a:gd fmla="val 15172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4" name="Google Shape;384;p60"/>
          <p:cNvPicPr preferRelativeResize="0"/>
          <p:nvPr/>
        </p:nvPicPr>
        <p:blipFill rotWithShape="1">
          <a:blip r:embed="rId66">
            <a:alphaModFix/>
          </a:blip>
          <a:srcRect b="0" l="0" r="0" t="0"/>
          <a:stretch/>
        </p:blipFill>
        <p:spPr>
          <a:xfrm>
            <a:off x="6571996" y="4544980"/>
            <a:ext cx="847325" cy="48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60"/>
          <p:cNvPicPr preferRelativeResize="0"/>
          <p:nvPr/>
        </p:nvPicPr>
        <p:blipFill rotWithShape="1">
          <a:blip r:embed="rId67">
            <a:alphaModFix/>
          </a:blip>
          <a:srcRect b="0" l="0" r="377" t="0"/>
          <a:stretch/>
        </p:blipFill>
        <p:spPr>
          <a:xfrm>
            <a:off x="6736616" y="4395093"/>
            <a:ext cx="986799" cy="48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60"/>
          <p:cNvPicPr preferRelativeResize="0"/>
          <p:nvPr/>
        </p:nvPicPr>
        <p:blipFill rotWithShape="1">
          <a:blip r:embed="rId68">
            <a:alphaModFix/>
          </a:blip>
          <a:srcRect b="0" l="0" r="0" t="0"/>
          <a:stretch/>
        </p:blipFill>
        <p:spPr>
          <a:xfrm>
            <a:off x="352904" y="4399425"/>
            <a:ext cx="1097949" cy="67682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60"/>
          <p:cNvSpPr txBox="1"/>
          <p:nvPr/>
        </p:nvSpPr>
        <p:spPr>
          <a:xfrm>
            <a:off x="311725" y="4992825"/>
            <a:ext cx="11820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Public clouds</a:t>
            </a:r>
            <a:endParaRPr b="1" i="0" sz="1400" u="none" cap="none" strike="noStrike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88" name="Google Shape;388;p60"/>
          <p:cNvSpPr txBox="1"/>
          <p:nvPr/>
        </p:nvSpPr>
        <p:spPr>
          <a:xfrm>
            <a:off x="6593925" y="4923850"/>
            <a:ext cx="11295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Management</a:t>
            </a:r>
            <a:endParaRPr b="1" i="0" sz="1400" u="none" cap="none" strike="noStrike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89" name="Google Shape;389;p60"/>
          <p:cNvSpPr txBox="1"/>
          <p:nvPr/>
        </p:nvSpPr>
        <p:spPr>
          <a:xfrm>
            <a:off x="3468538" y="4294575"/>
            <a:ext cx="10980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RING</a:t>
            </a:r>
            <a:endParaRPr b="1" i="0" sz="3000" u="none" cap="none" strike="noStrike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390" name="Google Shape;390;p60"/>
          <p:cNvSpPr/>
          <p:nvPr/>
        </p:nvSpPr>
        <p:spPr>
          <a:xfrm>
            <a:off x="819675" y="2230163"/>
            <a:ext cx="164400" cy="4854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60"/>
          <p:cNvSpPr/>
          <p:nvPr/>
        </p:nvSpPr>
        <p:spPr>
          <a:xfrm>
            <a:off x="1798375" y="2230163"/>
            <a:ext cx="164400" cy="4854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60"/>
          <p:cNvSpPr/>
          <p:nvPr/>
        </p:nvSpPr>
        <p:spPr>
          <a:xfrm>
            <a:off x="3178263" y="2230175"/>
            <a:ext cx="164400" cy="4854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60"/>
          <p:cNvSpPr/>
          <p:nvPr/>
        </p:nvSpPr>
        <p:spPr>
          <a:xfrm>
            <a:off x="4825350" y="2230175"/>
            <a:ext cx="164400" cy="4854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60"/>
          <p:cNvSpPr/>
          <p:nvPr/>
        </p:nvSpPr>
        <p:spPr>
          <a:xfrm>
            <a:off x="5667025" y="2230125"/>
            <a:ext cx="164400" cy="4854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60"/>
          <p:cNvSpPr/>
          <p:nvPr/>
        </p:nvSpPr>
        <p:spPr>
          <a:xfrm>
            <a:off x="6432488" y="2230175"/>
            <a:ext cx="164400" cy="4854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60"/>
          <p:cNvSpPr/>
          <p:nvPr/>
        </p:nvSpPr>
        <p:spPr>
          <a:xfrm>
            <a:off x="7267413" y="2230175"/>
            <a:ext cx="164400" cy="4854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60"/>
          <p:cNvSpPr/>
          <p:nvPr/>
        </p:nvSpPr>
        <p:spPr>
          <a:xfrm>
            <a:off x="819675" y="3314814"/>
            <a:ext cx="164400" cy="10494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60"/>
          <p:cNvSpPr/>
          <p:nvPr/>
        </p:nvSpPr>
        <p:spPr>
          <a:xfrm rot="-3744415">
            <a:off x="1885269" y="2948017"/>
            <a:ext cx="164512" cy="1648863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60"/>
          <p:cNvSpPr/>
          <p:nvPr/>
        </p:nvSpPr>
        <p:spPr>
          <a:xfrm rot="-3446437">
            <a:off x="2312127" y="3097052"/>
            <a:ext cx="164445" cy="1126496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60"/>
          <p:cNvSpPr/>
          <p:nvPr/>
        </p:nvSpPr>
        <p:spPr>
          <a:xfrm rot="-339513">
            <a:off x="3385949" y="3326620"/>
            <a:ext cx="164301" cy="340661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60"/>
          <p:cNvSpPr/>
          <p:nvPr/>
        </p:nvSpPr>
        <p:spPr>
          <a:xfrm rot="1153566">
            <a:off x="4787759" y="3308092"/>
            <a:ext cx="164897" cy="398106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60"/>
          <p:cNvSpPr/>
          <p:nvPr/>
        </p:nvSpPr>
        <p:spPr>
          <a:xfrm rot="2872850">
            <a:off x="5298867" y="3257015"/>
            <a:ext cx="164610" cy="733319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0"/>
          <p:cNvSpPr/>
          <p:nvPr/>
        </p:nvSpPr>
        <p:spPr>
          <a:xfrm rot="3606746">
            <a:off x="6158720" y="2971606"/>
            <a:ext cx="164359" cy="1659139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0"/>
          <p:cNvSpPr/>
          <p:nvPr/>
        </p:nvSpPr>
        <p:spPr>
          <a:xfrm rot="3139020">
            <a:off x="5656552" y="3175250"/>
            <a:ext cx="164897" cy="1040100"/>
          </a:xfrm>
          <a:prstGeom prst="up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60"/>
          <p:cNvSpPr/>
          <p:nvPr/>
        </p:nvSpPr>
        <p:spPr>
          <a:xfrm>
            <a:off x="7987150" y="926325"/>
            <a:ext cx="69300" cy="14523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60"/>
          <p:cNvSpPr/>
          <p:nvPr/>
        </p:nvSpPr>
        <p:spPr>
          <a:xfrm rot="-5400000">
            <a:off x="7987150" y="2154900"/>
            <a:ext cx="69300" cy="356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60"/>
          <p:cNvSpPr/>
          <p:nvPr/>
        </p:nvSpPr>
        <p:spPr>
          <a:xfrm rot="-5400000">
            <a:off x="7987150" y="3394150"/>
            <a:ext cx="69300" cy="356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60"/>
          <p:cNvSpPr txBox="1"/>
          <p:nvPr/>
        </p:nvSpPr>
        <p:spPr>
          <a:xfrm rot="-5400000">
            <a:off x="7976975" y="1340300"/>
            <a:ext cx="12225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APPLICATIONS</a:t>
            </a:r>
            <a:endParaRPr b="1" i="0" sz="16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09" name="Google Shape;409;p60"/>
          <p:cNvSpPr txBox="1"/>
          <p:nvPr/>
        </p:nvSpPr>
        <p:spPr>
          <a:xfrm rot="-5400000">
            <a:off x="7976975" y="2620575"/>
            <a:ext cx="12225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CONNECTORS</a:t>
            </a:r>
            <a:endParaRPr b="1" i="0" sz="16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10" name="Google Shape;410;p60"/>
          <p:cNvSpPr txBox="1"/>
          <p:nvPr/>
        </p:nvSpPr>
        <p:spPr>
          <a:xfrm rot="-5400000">
            <a:off x="7976975" y="4094225"/>
            <a:ext cx="12225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RING STORAGE</a:t>
            </a:r>
            <a:endParaRPr b="1" i="0" sz="16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11" name="Google Shape;411;p60"/>
          <p:cNvSpPr/>
          <p:nvPr/>
        </p:nvSpPr>
        <p:spPr>
          <a:xfrm>
            <a:off x="7987150" y="2380900"/>
            <a:ext cx="69300" cy="12225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60"/>
          <p:cNvSpPr/>
          <p:nvPr/>
        </p:nvSpPr>
        <p:spPr>
          <a:xfrm>
            <a:off x="7987150" y="3597075"/>
            <a:ext cx="69300" cy="1598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3" name="Google Shape;413;p60"/>
          <p:cNvPicPr preferRelativeResize="0"/>
          <p:nvPr/>
        </p:nvPicPr>
        <p:blipFill rotWithShape="1">
          <a:blip r:embed="rId69">
            <a:alphaModFix/>
          </a:blip>
          <a:srcRect b="0" l="0" r="0" t="0"/>
          <a:stretch/>
        </p:blipFill>
        <p:spPr>
          <a:xfrm>
            <a:off x="2655795" y="4434556"/>
            <a:ext cx="474217" cy="313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60"/>
          <p:cNvPicPr preferRelativeResize="0"/>
          <p:nvPr/>
        </p:nvPicPr>
        <p:blipFill rotWithShape="1">
          <a:blip r:embed="rId69">
            <a:alphaModFix/>
          </a:blip>
          <a:srcRect b="0" l="0" r="0" t="0"/>
          <a:stretch/>
        </p:blipFill>
        <p:spPr>
          <a:xfrm>
            <a:off x="4863933" y="4121156"/>
            <a:ext cx="474217" cy="313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60"/>
          <p:cNvPicPr preferRelativeResize="0"/>
          <p:nvPr/>
        </p:nvPicPr>
        <p:blipFill rotWithShape="1">
          <a:blip r:embed="rId69">
            <a:alphaModFix/>
          </a:blip>
          <a:srcRect b="0" l="0" r="0" t="0"/>
          <a:stretch/>
        </p:blipFill>
        <p:spPr>
          <a:xfrm>
            <a:off x="3152820" y="3852793"/>
            <a:ext cx="474217" cy="313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0"/>
          <p:cNvPicPr preferRelativeResize="0"/>
          <p:nvPr/>
        </p:nvPicPr>
        <p:blipFill rotWithShape="1">
          <a:blip r:embed="rId69">
            <a:alphaModFix/>
          </a:blip>
          <a:srcRect b="0" l="0" r="0" t="0"/>
          <a:stretch/>
        </p:blipFill>
        <p:spPr>
          <a:xfrm>
            <a:off x="4132420" y="3717531"/>
            <a:ext cx="474217" cy="313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60"/>
          <p:cNvPicPr preferRelativeResize="0"/>
          <p:nvPr/>
        </p:nvPicPr>
        <p:blipFill rotWithShape="1">
          <a:blip r:embed="rId69">
            <a:alphaModFix/>
          </a:blip>
          <a:srcRect b="0" l="0" r="0" t="0"/>
          <a:stretch/>
        </p:blipFill>
        <p:spPr>
          <a:xfrm>
            <a:off x="3509170" y="4843256"/>
            <a:ext cx="474217" cy="313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60"/>
          <p:cNvPicPr preferRelativeResize="0"/>
          <p:nvPr/>
        </p:nvPicPr>
        <p:blipFill rotWithShape="1">
          <a:blip r:embed="rId69">
            <a:alphaModFix/>
          </a:blip>
          <a:srcRect b="0" l="0" r="0" t="0"/>
          <a:stretch/>
        </p:blipFill>
        <p:spPr>
          <a:xfrm>
            <a:off x="4580445" y="4699381"/>
            <a:ext cx="474217" cy="313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 txBox="1"/>
          <p:nvPr>
            <p:ph idx="1" type="body"/>
          </p:nvPr>
        </p:nvSpPr>
        <p:spPr>
          <a:xfrm>
            <a:off x="571927" y="2306216"/>
            <a:ext cx="4156200" cy="24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</a:pPr>
            <a:r>
              <a:rPr lang="en-US" sz="2000">
                <a:solidFill>
                  <a:schemeClr val="accent4"/>
                </a:solidFill>
                <a:latin typeface="Roboto"/>
                <a:ea typeface="Roboto"/>
                <a:cs typeface="Roboto"/>
                <a:sym typeface="Roboto"/>
              </a:rPr>
              <a:t>Connecting to the RING</a:t>
            </a:r>
            <a:endParaRPr/>
          </a:p>
        </p:txBody>
      </p:sp>
      <p:sp>
        <p:nvSpPr>
          <p:cNvPr id="425" name="Google Shape;425;p61"/>
          <p:cNvSpPr txBox="1"/>
          <p:nvPr>
            <p:ph idx="2" type="body"/>
          </p:nvPr>
        </p:nvSpPr>
        <p:spPr>
          <a:xfrm>
            <a:off x="573515" y="1055030"/>
            <a:ext cx="4154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4000"/>
              <a:buNone/>
            </a:pPr>
            <a:r>
              <a:rPr lang="en-US"/>
              <a:t>RING Connectors</a:t>
            </a:r>
            <a:endParaRPr/>
          </a:p>
        </p:txBody>
      </p:sp>
      <p:sp>
        <p:nvSpPr>
          <p:cNvPr id="426" name="Google Shape;426;p61"/>
          <p:cNvSpPr txBox="1"/>
          <p:nvPr/>
        </p:nvSpPr>
        <p:spPr>
          <a:xfrm>
            <a:off x="628650" y="5075800"/>
            <a:ext cx="19623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3F5851"/>
                </a:solidFill>
                <a:latin typeface="Oswald"/>
                <a:ea typeface="Oswald"/>
                <a:cs typeface="Oswald"/>
                <a:sym typeface="Oswald"/>
              </a:rPr>
              <a:t>RING 8.5</a:t>
            </a:r>
            <a:endParaRPr b="1" i="0" sz="2400" u="none" cap="none" strike="noStrike">
              <a:solidFill>
                <a:srgbClr val="3F585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2"/>
          <p:cNvSpPr txBox="1"/>
          <p:nvPr>
            <p:ph type="title"/>
          </p:nvPr>
        </p:nvSpPr>
        <p:spPr>
          <a:xfrm>
            <a:off x="628650" y="129986"/>
            <a:ext cx="78867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</a:pPr>
            <a:r>
              <a:rPr lang="en-US">
                <a:solidFill>
                  <a:srgbClr val="434343"/>
                </a:solidFill>
              </a:rPr>
              <a:t>The Access Point to your Storage</a:t>
            </a:r>
            <a:endParaRPr b="1" i="0" sz="36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32" name="Google Shape;432;p62"/>
          <p:cNvSpPr txBox="1"/>
          <p:nvPr>
            <p:ph idx="1" type="body"/>
          </p:nvPr>
        </p:nvSpPr>
        <p:spPr>
          <a:xfrm>
            <a:off x="628650" y="1234881"/>
            <a:ext cx="7886700" cy="3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oboto Condensed"/>
              <a:buChar char="•"/>
            </a:pPr>
            <a:r>
              <a:rPr b="1" lang="en-US" sz="2100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Interface</a:t>
            </a:r>
            <a:r>
              <a:rPr lang="en-US" sz="2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between application and RING storage.</a:t>
            </a:r>
            <a:endParaRPr sz="21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Roboto Condensed"/>
              <a:buChar char="•"/>
            </a:pPr>
            <a:r>
              <a:rPr lang="en-US" sz="2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Responsible for data </a:t>
            </a:r>
            <a:r>
              <a:rPr b="1" lang="en-US" sz="2100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protection</a:t>
            </a:r>
            <a:r>
              <a:rPr lang="en-US" sz="2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</a:t>
            </a:r>
            <a:r>
              <a:rPr b="1" lang="en-US" sz="2100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location</a:t>
            </a:r>
            <a:r>
              <a:rPr lang="en-US" sz="2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and </a:t>
            </a:r>
            <a:r>
              <a:rPr b="1" lang="en-US" sz="2100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indexing</a:t>
            </a:r>
            <a:r>
              <a:rPr lang="en-US" sz="2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</a:t>
            </a:r>
            <a:endParaRPr sz="21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100"/>
              <a:buFont typeface="Roboto Condensed"/>
              <a:buChar char="•"/>
            </a:pPr>
            <a:r>
              <a:rPr lang="en-US" sz="2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Indexes stored:</a:t>
            </a:r>
            <a:endParaRPr sz="21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925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Roboto Condensed"/>
              <a:buChar char="•"/>
            </a:pPr>
            <a:r>
              <a:rPr b="1" lang="en-US" sz="1900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 the RING</a:t>
            </a:r>
            <a:r>
              <a:rPr lang="en-US" sz="19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for </a:t>
            </a:r>
            <a:r>
              <a:rPr b="1" lang="en-US" sz="19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file-based connectors</a:t>
            </a:r>
            <a:r>
              <a:rPr lang="en-US" sz="19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(stateless);</a:t>
            </a:r>
            <a:endParaRPr sz="19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4925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Font typeface="Roboto Condensed"/>
              <a:buChar char="•"/>
            </a:pPr>
            <a:r>
              <a:rPr lang="en-US" sz="19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or in a </a:t>
            </a:r>
            <a:r>
              <a:rPr b="1" lang="en-US" sz="1900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database</a:t>
            </a:r>
            <a:r>
              <a:rPr lang="en-US" sz="19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in the case of </a:t>
            </a:r>
            <a:r>
              <a:rPr b="1" lang="en-US" sz="19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S3C</a:t>
            </a:r>
            <a:r>
              <a:rPr lang="en-US" sz="19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and </a:t>
            </a:r>
            <a:r>
              <a:rPr b="1" lang="en-US" sz="19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XDM/Zenko</a:t>
            </a:r>
            <a:r>
              <a:rPr lang="en-US" sz="19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sz="19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100"/>
              <a:buFont typeface="Roboto Condensed"/>
              <a:buChar char="•"/>
            </a:pPr>
            <a:r>
              <a:rPr lang="en-US" sz="2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On dedicated </a:t>
            </a:r>
            <a:r>
              <a:rPr b="1" lang="en-US" sz="2100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virtual/physical</a:t>
            </a:r>
            <a:r>
              <a:rPr lang="en-US" sz="2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machines, on </a:t>
            </a:r>
            <a:r>
              <a:rPr b="1" lang="en-US" sz="2100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storage servers</a:t>
            </a:r>
            <a:r>
              <a:rPr lang="en-US" sz="2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or even on </a:t>
            </a:r>
            <a:r>
              <a:rPr b="1" lang="en-US" sz="2100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application servers</a:t>
            </a:r>
            <a:r>
              <a:rPr lang="en-US" sz="2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based on design.</a:t>
            </a:r>
            <a:endParaRPr sz="21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100"/>
              <a:buFont typeface="Roboto Condensed"/>
              <a:buChar char="•"/>
            </a:pPr>
            <a:r>
              <a:rPr b="1" lang="en-US" sz="2100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Multiple</a:t>
            </a:r>
            <a:r>
              <a:rPr lang="en-US" sz="21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protocols or access methods.</a:t>
            </a:r>
            <a:endParaRPr sz="21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33" name="Google Shape;433;p62">
            <a:hlinkClick action="ppaction://hlinkshowjump?jump=nextslide"/>
          </p:cNvPr>
          <p:cNvSpPr/>
          <p:nvPr/>
        </p:nvSpPr>
        <p:spPr>
          <a:xfrm>
            <a:off x="6983975" y="1695050"/>
            <a:ext cx="1046700" cy="528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A3B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sng" cap="none" strike="noStrike">
                <a:solidFill>
                  <a:srgbClr val="85200C"/>
                </a:solidFill>
                <a:latin typeface="Arial"/>
                <a:ea typeface="Arial"/>
                <a:cs typeface="Arial"/>
                <a:sym typeface="Arial"/>
              </a:rPr>
              <a:t>Next slide</a:t>
            </a:r>
            <a:endParaRPr b="1" i="0" sz="1200" u="sng" cap="none" strike="noStrike">
              <a:solidFill>
                <a:srgbClr val="85200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3"/>
          <p:cNvSpPr txBox="1"/>
          <p:nvPr>
            <p:ph type="title"/>
          </p:nvPr>
        </p:nvSpPr>
        <p:spPr>
          <a:xfrm>
            <a:off x="628650" y="129975"/>
            <a:ext cx="84927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>
                <a:solidFill>
                  <a:srgbClr val="434343"/>
                </a:solidFill>
              </a:rPr>
              <a:t>Connector Responsibilities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439" name="Google Shape;439;p63"/>
          <p:cNvSpPr/>
          <p:nvPr/>
        </p:nvSpPr>
        <p:spPr>
          <a:xfrm>
            <a:off x="372725" y="4273125"/>
            <a:ext cx="2212800" cy="1011600"/>
          </a:xfrm>
          <a:prstGeom prst="donut">
            <a:avLst>
              <a:gd fmla="val 15172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F5952"/>
                </a:solidFill>
                <a:latin typeface="Oswald"/>
                <a:ea typeface="Oswald"/>
                <a:cs typeface="Oswald"/>
                <a:sym typeface="Oswald"/>
              </a:rPr>
              <a:t>Data RING</a:t>
            </a:r>
            <a:endParaRPr b="1" i="0" sz="1400" u="none" cap="none" strike="noStrike">
              <a:solidFill>
                <a:srgbClr val="3F595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40" name="Google Shape;440;p63"/>
          <p:cNvSpPr/>
          <p:nvPr/>
        </p:nvSpPr>
        <p:spPr>
          <a:xfrm>
            <a:off x="826200" y="1913825"/>
            <a:ext cx="3330900" cy="15900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CONNECTOR</a:t>
            </a:r>
            <a:endParaRPr b="1" i="0" sz="12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41" name="Google Shape;441;p63"/>
          <p:cNvSpPr txBox="1"/>
          <p:nvPr/>
        </p:nvSpPr>
        <p:spPr>
          <a:xfrm>
            <a:off x="4497550" y="1337525"/>
            <a:ext cx="46239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Condensed"/>
              <a:buChar char="●"/>
            </a:pPr>
            <a:r>
              <a:rPr b="1" i="0" lang="en-US" sz="1800" u="none" cap="none" strike="noStrike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protection:</a:t>
            </a:r>
            <a:r>
              <a:rPr b="0" i="0" lang="en-US" sz="1800" u="none" cap="none" strike="noStrik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the connector create the redundant objects.</a:t>
            </a:r>
            <a:endParaRPr b="0" i="0" sz="1800" u="none" cap="none" strike="noStrike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42" name="Google Shape;442;p63"/>
          <p:cNvSpPr txBox="1"/>
          <p:nvPr/>
        </p:nvSpPr>
        <p:spPr>
          <a:xfrm>
            <a:off x="4497550" y="2007025"/>
            <a:ext cx="46239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Condensed"/>
              <a:buChar char="●"/>
            </a:pPr>
            <a:r>
              <a:rPr b="1" i="0" lang="en-US" sz="1800" u="none" cap="none" strike="noStrike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location:</a:t>
            </a:r>
            <a:r>
              <a:rPr b="0" i="0" lang="en-US" sz="1800" u="none" cap="none" strike="noStrik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keys assigned to objects are mapped to nodes.</a:t>
            </a:r>
            <a:endParaRPr b="0" i="0" sz="1800" u="none" cap="none" strike="noStrike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43" name="Google Shape;443;p63"/>
          <p:cNvSpPr txBox="1"/>
          <p:nvPr/>
        </p:nvSpPr>
        <p:spPr>
          <a:xfrm>
            <a:off x="4497550" y="2602775"/>
            <a:ext cx="46464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 Condensed"/>
              <a:buChar char="●"/>
            </a:pPr>
            <a:r>
              <a:rPr b="1" i="0" lang="en-US" sz="1800" u="none" cap="none" strike="noStrike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indexing: </a:t>
            </a:r>
            <a:r>
              <a:rPr b="0" i="0" lang="en-US" sz="1800" u="none" cap="none" strike="noStrik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Providing the user/app a consistent view of its data. Stored:</a:t>
            </a:r>
            <a:endParaRPr b="0" i="0" sz="1800" u="none" cap="none" strike="noStrike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44" name="Google Shape;444;p63"/>
          <p:cNvSpPr/>
          <p:nvPr/>
        </p:nvSpPr>
        <p:spPr>
          <a:xfrm>
            <a:off x="2676375" y="3780325"/>
            <a:ext cx="2094000" cy="874500"/>
          </a:xfrm>
          <a:prstGeom prst="donut">
            <a:avLst>
              <a:gd fmla="val 15172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3F5952"/>
                </a:solidFill>
                <a:latin typeface="Oswald"/>
                <a:ea typeface="Oswald"/>
                <a:cs typeface="Oswald"/>
                <a:sym typeface="Oswald"/>
              </a:rPr>
              <a:t>Metadata RING</a:t>
            </a:r>
            <a:endParaRPr b="1" i="0" sz="1400" u="none" cap="none" strike="noStrike">
              <a:solidFill>
                <a:srgbClr val="3F595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45" name="Google Shape;445;p63"/>
          <p:cNvSpPr/>
          <p:nvPr/>
        </p:nvSpPr>
        <p:spPr>
          <a:xfrm>
            <a:off x="903100" y="3073625"/>
            <a:ext cx="1220700" cy="375900"/>
          </a:xfrm>
          <a:prstGeom prst="roundRect">
            <a:avLst>
              <a:gd fmla="val 16667" name="adj"/>
            </a:avLst>
          </a:prstGeom>
          <a:solidFill>
            <a:srgbClr val="FF9B3B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 Data RING</a:t>
            </a:r>
            <a:endParaRPr b="1" i="0" sz="11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 ARC | Replication</a:t>
            </a:r>
            <a:endParaRPr b="1" i="0" sz="11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46" name="Google Shape;446;p63"/>
          <p:cNvSpPr/>
          <p:nvPr/>
        </p:nvSpPr>
        <p:spPr>
          <a:xfrm>
            <a:off x="2192630" y="3073625"/>
            <a:ext cx="1220700" cy="375900"/>
          </a:xfrm>
          <a:prstGeom prst="roundRect">
            <a:avLst>
              <a:gd fmla="val 16667" name="adj"/>
            </a:avLst>
          </a:prstGeom>
          <a:solidFill>
            <a:srgbClr val="FF9B3B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45700" lIns="91425" spcFirstLastPara="1" rIns="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 Metadata RING</a:t>
            </a:r>
            <a:endParaRPr b="1" i="0" sz="11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 Replication x5</a:t>
            </a:r>
            <a:endParaRPr b="1" i="0" sz="11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47" name="Google Shape;447;p63"/>
          <p:cNvSpPr/>
          <p:nvPr/>
        </p:nvSpPr>
        <p:spPr>
          <a:xfrm>
            <a:off x="1352900" y="1035925"/>
            <a:ext cx="2286600" cy="3759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CLIENT APPLICATION</a:t>
            </a:r>
            <a:endParaRPr b="1" i="0" sz="1400" u="none" cap="none" strike="noStrik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cxnSp>
        <p:nvCxnSpPr>
          <p:cNvPr id="448" name="Google Shape;448;p63"/>
          <p:cNvCxnSpPr>
            <a:stCxn id="447" idx="2"/>
            <a:endCxn id="440" idx="0"/>
          </p:cNvCxnSpPr>
          <p:nvPr/>
        </p:nvCxnSpPr>
        <p:spPr>
          <a:xfrm flipH="1">
            <a:off x="2491700" y="1411825"/>
            <a:ext cx="4500" cy="50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49" name="Google Shape;449;p63"/>
          <p:cNvCxnSpPr>
            <a:stCxn id="440" idx="0"/>
            <a:endCxn id="450" idx="0"/>
          </p:cNvCxnSpPr>
          <p:nvPr/>
        </p:nvCxnSpPr>
        <p:spPr>
          <a:xfrm flipH="1">
            <a:off x="1513050" y="1913825"/>
            <a:ext cx="978600" cy="47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1" name="Google Shape;451;p63"/>
          <p:cNvCxnSpPr>
            <a:stCxn id="440" idx="0"/>
            <a:endCxn id="452" idx="0"/>
          </p:cNvCxnSpPr>
          <p:nvPr/>
        </p:nvCxnSpPr>
        <p:spPr>
          <a:xfrm>
            <a:off x="2491650" y="1913825"/>
            <a:ext cx="309900" cy="4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3" name="Google Shape;453;p63"/>
          <p:cNvCxnSpPr>
            <a:stCxn id="450" idx="2"/>
            <a:endCxn id="445" idx="0"/>
          </p:cNvCxnSpPr>
          <p:nvPr/>
        </p:nvCxnSpPr>
        <p:spPr>
          <a:xfrm>
            <a:off x="1513142" y="2807075"/>
            <a:ext cx="300" cy="26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4" name="Google Shape;454;p63"/>
          <p:cNvCxnSpPr>
            <a:stCxn id="455" idx="2"/>
            <a:endCxn id="446" idx="0"/>
          </p:cNvCxnSpPr>
          <p:nvPr/>
        </p:nvCxnSpPr>
        <p:spPr>
          <a:xfrm>
            <a:off x="2801475" y="2782664"/>
            <a:ext cx="1500" cy="29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6" name="Google Shape;456;p63"/>
          <p:cNvCxnSpPr>
            <a:stCxn id="446" idx="2"/>
          </p:cNvCxnSpPr>
          <p:nvPr/>
        </p:nvCxnSpPr>
        <p:spPr>
          <a:xfrm>
            <a:off x="2802980" y="3449525"/>
            <a:ext cx="418200" cy="38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57" name="Google Shape;457;p63"/>
          <p:cNvSpPr/>
          <p:nvPr/>
        </p:nvSpPr>
        <p:spPr>
          <a:xfrm>
            <a:off x="2732204" y="1538350"/>
            <a:ext cx="1818300" cy="204300"/>
          </a:xfrm>
          <a:prstGeom prst="wedgeRectCallout">
            <a:avLst>
              <a:gd fmla="val -63146" name="adj1"/>
              <a:gd fmla="val -105311" name="adj2"/>
            </a:avLst>
          </a:prstGeom>
          <a:solidFill>
            <a:srgbClr val="FFFFFF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WRITE /folder1/file1</a:t>
            </a:r>
            <a:endParaRPr b="1" i="0" sz="1200" u="none" cap="none" strike="noStrike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50" name="Google Shape;450;p63"/>
          <p:cNvSpPr txBox="1"/>
          <p:nvPr/>
        </p:nvSpPr>
        <p:spPr>
          <a:xfrm>
            <a:off x="1076492" y="2391575"/>
            <a:ext cx="873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file1</a:t>
            </a:r>
            <a:endParaRPr b="1" i="0" sz="11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(data)</a:t>
            </a:r>
            <a:endParaRPr b="1" i="0" sz="11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52" name="Google Shape;452;p63"/>
          <p:cNvSpPr txBox="1"/>
          <p:nvPr/>
        </p:nvSpPr>
        <p:spPr>
          <a:xfrm>
            <a:off x="2435475" y="2381270"/>
            <a:ext cx="732000" cy="26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folder1</a:t>
            </a:r>
            <a:endParaRPr b="1" i="0" sz="11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58" name="Google Shape;458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722" y="4134948"/>
            <a:ext cx="676199" cy="44688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459" name="Google Shape;459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3097" y="4983473"/>
            <a:ext cx="676199" cy="44688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460" name="Google Shape;460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4397" y="4657623"/>
            <a:ext cx="676199" cy="44688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cxnSp>
        <p:nvCxnSpPr>
          <p:cNvPr id="461" name="Google Shape;461;p63"/>
          <p:cNvCxnSpPr>
            <a:stCxn id="445" idx="2"/>
          </p:cNvCxnSpPr>
          <p:nvPr/>
        </p:nvCxnSpPr>
        <p:spPr>
          <a:xfrm flipH="1">
            <a:off x="668350" y="3449525"/>
            <a:ext cx="845100" cy="96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2" name="Google Shape;462;p63"/>
          <p:cNvCxnSpPr>
            <a:stCxn id="445" idx="2"/>
          </p:cNvCxnSpPr>
          <p:nvPr/>
        </p:nvCxnSpPr>
        <p:spPr>
          <a:xfrm>
            <a:off x="1513450" y="3449525"/>
            <a:ext cx="819300" cy="143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3" name="Google Shape;463;p63"/>
          <p:cNvCxnSpPr>
            <a:stCxn id="445" idx="2"/>
          </p:cNvCxnSpPr>
          <p:nvPr/>
        </p:nvCxnSpPr>
        <p:spPr>
          <a:xfrm flipH="1">
            <a:off x="1225750" y="3449525"/>
            <a:ext cx="287700" cy="1819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4" name="Google Shape;464;p63"/>
          <p:cNvCxnSpPr/>
          <p:nvPr/>
        </p:nvCxnSpPr>
        <p:spPr>
          <a:xfrm flipH="1" rot="10800000">
            <a:off x="3155992" y="2595488"/>
            <a:ext cx="4131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65" name="Google Shape;465;p63"/>
          <p:cNvSpPr txBox="1"/>
          <p:nvPr/>
        </p:nvSpPr>
        <p:spPr>
          <a:xfrm>
            <a:off x="2843175" y="2804675"/>
            <a:ext cx="5223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274E1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SOFS</a:t>
            </a:r>
            <a:endParaRPr b="1" i="0" sz="1100" u="none" cap="none" strike="noStrike">
              <a:solidFill>
                <a:srgbClr val="274E1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66" name="Google Shape;466;p63"/>
          <p:cNvSpPr/>
          <p:nvPr/>
        </p:nvSpPr>
        <p:spPr>
          <a:xfrm>
            <a:off x="3568425" y="2408125"/>
            <a:ext cx="309900" cy="375900"/>
          </a:xfrm>
          <a:prstGeom prst="can">
            <a:avLst>
              <a:gd fmla="val 25000" name="adj"/>
            </a:avLst>
          </a:prstGeom>
          <a:solidFill>
            <a:srgbClr val="40595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63"/>
          <p:cNvSpPr txBox="1"/>
          <p:nvPr/>
        </p:nvSpPr>
        <p:spPr>
          <a:xfrm>
            <a:off x="3519075" y="2781300"/>
            <a:ext cx="4086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274E1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DB</a:t>
            </a:r>
            <a:endParaRPr b="1" i="0" sz="1100" u="none" cap="none" strike="noStrike">
              <a:solidFill>
                <a:srgbClr val="274E1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68" name="Google Shape;468;p63">
            <a:hlinkClick action="ppaction://hlinkshowjump?jump=previousslide"/>
          </p:cNvPr>
          <p:cNvSpPr/>
          <p:nvPr/>
        </p:nvSpPr>
        <p:spPr>
          <a:xfrm flipH="1">
            <a:off x="4770375" y="5087400"/>
            <a:ext cx="873300" cy="474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A3B"/>
          </a:solidFill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sng" cap="none" strike="noStrike">
                <a:solidFill>
                  <a:srgbClr val="85200C"/>
                </a:solidFill>
                <a:latin typeface="Arial"/>
                <a:ea typeface="Arial"/>
                <a:cs typeface="Arial"/>
                <a:sym typeface="Arial"/>
              </a:rPr>
              <a:t>Back</a:t>
            </a:r>
            <a:endParaRPr b="1" i="0" sz="1200" u="sng" cap="none" strike="noStrike">
              <a:solidFill>
                <a:srgbClr val="85200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63"/>
          <p:cNvSpPr txBox="1"/>
          <p:nvPr/>
        </p:nvSpPr>
        <p:spPr>
          <a:xfrm>
            <a:off x="3110525" y="2349255"/>
            <a:ext cx="4617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274E1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S3C</a:t>
            </a:r>
            <a:br>
              <a:rPr b="1" i="0" lang="en-US" sz="1100" u="none" cap="none" strike="noStrike">
                <a:solidFill>
                  <a:srgbClr val="274E1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b="1" i="0" lang="en-US" sz="1100" u="none" cap="none" strike="noStrike">
                <a:solidFill>
                  <a:srgbClr val="274E1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XDM</a:t>
            </a:r>
            <a:endParaRPr b="1" i="0" sz="1100" u="none" cap="none" strike="noStrike">
              <a:solidFill>
                <a:srgbClr val="274E1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70" name="Google Shape;470;p63"/>
          <p:cNvSpPr txBox="1"/>
          <p:nvPr/>
        </p:nvSpPr>
        <p:spPr>
          <a:xfrm>
            <a:off x="4497550" y="3233542"/>
            <a:ext cx="46464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Condensed"/>
              <a:buChar char="○"/>
            </a:pPr>
            <a:r>
              <a:rPr b="0" i="0" lang="en-US" sz="1800" u="none" cap="none" strike="noStrik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 the </a:t>
            </a:r>
            <a:r>
              <a:rPr b="1" i="0" lang="en-US" sz="1800" u="none" cap="none" strike="noStrik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metadata RING</a:t>
            </a:r>
            <a:r>
              <a:rPr b="0" i="0" lang="en-US" sz="1800" u="none" cap="none" strike="noStrik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for </a:t>
            </a:r>
            <a:r>
              <a:rPr b="1" i="0" lang="en-US" sz="1800" u="none" cap="none" strike="noStrik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SOFS</a:t>
            </a:r>
            <a:r>
              <a:rPr b="0" i="0" lang="en-US" sz="1800" u="none" cap="none" strike="noStrik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connectors.</a:t>
            </a:r>
            <a:endParaRPr b="0" i="0" sz="1800" u="none" cap="none" strike="noStrike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71" name="Google Shape;471;p63"/>
          <p:cNvSpPr txBox="1"/>
          <p:nvPr/>
        </p:nvSpPr>
        <p:spPr>
          <a:xfrm>
            <a:off x="4496139" y="3857253"/>
            <a:ext cx="46464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Condensed"/>
              <a:buChar char="○"/>
            </a:pPr>
            <a:r>
              <a:rPr b="0" i="0" lang="en-US" sz="1800" u="none" cap="none" strike="noStrik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 a </a:t>
            </a:r>
            <a:r>
              <a:rPr b="1" i="0" lang="en-US" sz="1800" u="none" cap="none" strike="noStrik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local database</a:t>
            </a:r>
            <a:r>
              <a:rPr b="0" i="0" lang="en-US" sz="1800" u="none" cap="none" strike="noStrik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for </a:t>
            </a:r>
            <a:r>
              <a:rPr b="1" i="0" lang="en-US" sz="1800" u="none" cap="none" strike="noStrik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S3C</a:t>
            </a:r>
            <a:r>
              <a:rPr b="0" i="0" lang="en-US" sz="1800" u="none" cap="none" strike="noStrik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or </a:t>
            </a:r>
            <a:r>
              <a:rPr b="1" i="0" lang="en-US" sz="1800" u="none" cap="none" strike="noStrik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XDM</a:t>
            </a:r>
            <a:r>
              <a:rPr b="0" i="0" lang="en-US" sz="1800" u="none" cap="none" strike="noStrik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  <a:endParaRPr b="0" i="0" sz="1800" u="none" cap="none" strike="noStrike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72" name="Google Shape;472;p63"/>
          <p:cNvSpPr txBox="1"/>
          <p:nvPr/>
        </p:nvSpPr>
        <p:spPr>
          <a:xfrm>
            <a:off x="4497550" y="4174753"/>
            <a:ext cx="4646400" cy="10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 Condensed"/>
              <a:buChar char="○"/>
            </a:pPr>
            <a:r>
              <a:rPr b="0" i="0" lang="en-US" sz="1800" u="sng" cap="none" strike="noStrik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Exceptions:</a:t>
            </a:r>
            <a:r>
              <a:rPr b="0" i="0" lang="en-US" sz="1800" u="none" cap="none" strike="noStrik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b="1" i="0" lang="en-US" sz="1800" u="none" cap="none" strike="noStrik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Sproxyd</a:t>
            </a:r>
            <a:r>
              <a:rPr b="0" i="0" lang="en-US" sz="1800" u="none" cap="none" strike="noStrik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and </a:t>
            </a:r>
            <a:r>
              <a:rPr b="1" i="0" lang="en-US" sz="1800" u="none" cap="none" strike="noStrik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RS2 Light</a:t>
            </a:r>
            <a:r>
              <a:rPr b="0" i="0" lang="en-US" sz="1800" u="none" cap="none" strike="noStrik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b="1" i="0" lang="en-US" sz="1800" u="none" cap="none" strike="noStrik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do not provide indexing</a:t>
            </a:r>
            <a:r>
              <a:rPr b="0" i="0" lang="en-US" sz="1800" u="none" cap="none" strike="noStrike">
                <a:solidFill>
                  <a:schemeClr val="accent2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b="0" i="0" lang="en-US" sz="1800" u="none" cap="none" strike="noStrike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→ no metadata RING nor database required.</a:t>
            </a:r>
            <a:endParaRPr b="0" i="0" sz="1800" u="none" cap="none" strike="noStrike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55" name="Google Shape;455;p63"/>
          <p:cNvSpPr txBox="1"/>
          <p:nvPr/>
        </p:nvSpPr>
        <p:spPr>
          <a:xfrm>
            <a:off x="2435475" y="2578364"/>
            <a:ext cx="732000" cy="20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(indexes)</a:t>
            </a:r>
            <a:endParaRPr b="1" i="0" sz="1100" u="none" cap="none" strike="noStrike">
              <a:solidFill>
                <a:srgbClr val="00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4"/>
          <p:cNvSpPr txBox="1"/>
          <p:nvPr>
            <p:ph type="title"/>
          </p:nvPr>
        </p:nvSpPr>
        <p:spPr>
          <a:xfrm>
            <a:off x="628650" y="129986"/>
            <a:ext cx="7886700" cy="11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Oswald"/>
              <a:buNone/>
            </a:pPr>
            <a:r>
              <a:rPr lang="en-US" sz="3200">
                <a:solidFill>
                  <a:srgbClr val="434343"/>
                </a:solidFill>
              </a:rPr>
              <a:t>Connectors Access Methods</a:t>
            </a:r>
            <a:endParaRPr b="1" i="0" sz="3200" u="none" cap="none" strike="noStrike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78" name="Google Shape;478;p64"/>
          <p:cNvSpPr/>
          <p:nvPr/>
        </p:nvSpPr>
        <p:spPr>
          <a:xfrm>
            <a:off x="7802850" y="5100925"/>
            <a:ext cx="1240200" cy="45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79" name="Google Shape;479;p64"/>
          <p:cNvGraphicFramePr/>
          <p:nvPr/>
        </p:nvGraphicFramePr>
        <p:xfrm>
          <a:off x="131013" y="1190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{0B24932A-6CD8-4609-BE52-5BCF5CDA9B2A}</a:tableStyleId>
              </a:tblPr>
              <a:tblGrid>
                <a:gridCol w="576425"/>
                <a:gridCol w="851575"/>
                <a:gridCol w="5051325"/>
                <a:gridCol w="2402650"/>
              </a:tblGrid>
              <a:tr h="141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Type</a:t>
                      </a:r>
                      <a:endParaRPr b="1" sz="1100" u="none" cap="none" strike="noStrike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45700" marR="91425" marL="91425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Service</a:t>
                      </a:r>
                      <a:endParaRPr b="1" sz="1100" u="none" cap="none" strike="noStrike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45700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Value</a:t>
                      </a:r>
                      <a:endParaRPr b="1" sz="1100" u="none" cap="none" strike="noStrike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45700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FFFFFF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Trade-offs</a:t>
                      </a:r>
                      <a:endParaRPr b="1" sz="1100" u="none" cap="none" strike="noStrike">
                        <a:solidFill>
                          <a:srgbClr val="FFFFFF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45700" marR="91425" marL="91425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402950">
                <a:tc row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85200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Object</a:t>
                      </a:r>
                      <a:endParaRPr b="1" sz="1100" u="none" cap="none" strike="noStrike">
                        <a:solidFill>
                          <a:srgbClr val="85200C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85200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Sproxyd</a:t>
                      </a:r>
                      <a:endParaRPr b="1" sz="1100" u="none" cap="none" strike="noStrike">
                        <a:solidFill>
                          <a:srgbClr val="85200C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85200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Stateless, lightweight, </a:t>
                      </a:r>
                      <a:r>
                        <a:rPr b="1" i="1" lang="en-US" sz="1100" u="none" cap="none" strike="noStrike">
                          <a:solidFill>
                            <a:srgbClr val="85200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native REST API</a:t>
                      </a:r>
                      <a:r>
                        <a:rPr lang="en-US" sz="1100" u="none" cap="none" strike="noStrike">
                          <a:solidFill>
                            <a:srgbClr val="85200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, highly scalable, supports geo-distributed RINGs. Data access by-key or by-path.</a:t>
                      </a:r>
                      <a:endParaRPr sz="1100" u="none" cap="none" strike="noStrike">
                        <a:solidFill>
                          <a:srgbClr val="85200C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85200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No container mechanism, no native  authentication.</a:t>
                      </a:r>
                      <a:endParaRPr sz="1100" u="none" cap="none" strike="noStrike">
                        <a:solidFill>
                          <a:srgbClr val="85200C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31287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85200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S3C</a:t>
                      </a:r>
                      <a:endParaRPr b="1" sz="1100" u="none" cap="none" strike="noStrike">
                        <a:solidFill>
                          <a:srgbClr val="85200C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1" lang="en-US" sz="1100" u="none" cap="none" strike="noStrike">
                          <a:solidFill>
                            <a:srgbClr val="85200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AWS S3</a:t>
                      </a:r>
                      <a:r>
                        <a:rPr lang="en-US" sz="1100" u="none" cap="none" strike="noStrike">
                          <a:solidFill>
                            <a:srgbClr val="85200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compatible endpoint with the support of v2/v4 authentication, IAM, data encryption and more. Uses </a:t>
                      </a:r>
                      <a:r>
                        <a:rPr lang="en-US" sz="1100" u="sng" cap="none" strike="noStrike">
                          <a:solidFill>
                            <a:srgbClr val="85200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sproxyd</a:t>
                      </a:r>
                      <a:r>
                        <a:rPr lang="en-US" sz="1100" u="none" cap="none" strike="noStrike">
                          <a:solidFill>
                            <a:srgbClr val="85200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for data.</a:t>
                      </a:r>
                      <a:endParaRPr sz="1100" u="none" cap="none" strike="noStrike">
                        <a:solidFill>
                          <a:srgbClr val="85200C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85200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Requires a cluster of 5 S3C servers at the minimum.</a:t>
                      </a:r>
                      <a:endParaRPr sz="1100" u="none" cap="none" strike="noStrike">
                        <a:solidFill>
                          <a:srgbClr val="85200C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1287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85200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XDM/Zenko</a:t>
                      </a:r>
                      <a:endParaRPr b="1" sz="1100" u="none" cap="none" strike="noStrike">
                        <a:solidFill>
                          <a:srgbClr val="85200C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85200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Single point of integration using the </a:t>
                      </a:r>
                      <a:r>
                        <a:rPr b="1" i="1" lang="en-US" sz="1100" u="none" cap="none" strike="noStrike">
                          <a:solidFill>
                            <a:srgbClr val="85200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AWS S3</a:t>
                      </a:r>
                      <a:r>
                        <a:rPr lang="en-US" sz="1100" u="none" cap="none" strike="noStrike">
                          <a:solidFill>
                            <a:srgbClr val="85200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API, and enables data backup, transfer, and replication across private and public clouds.</a:t>
                      </a:r>
                      <a:endParaRPr sz="1100" u="none" cap="none" strike="noStrike">
                        <a:solidFill>
                          <a:srgbClr val="85200C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85200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No multi-geo support.</a:t>
                      </a:r>
                      <a:endParaRPr sz="1100" u="none" cap="none" strike="noStrike">
                        <a:solidFill>
                          <a:srgbClr val="85200C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396200">
                <a:tc rowSpan="4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85200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File (SOFS)</a:t>
                      </a:r>
                      <a:endParaRPr b="1" sz="1100" u="none" cap="none" strike="noStrike">
                        <a:solidFill>
                          <a:srgbClr val="85200C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85200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NFS</a:t>
                      </a:r>
                      <a:endParaRPr b="1" sz="1100" u="none" cap="none" strike="noStrike">
                        <a:solidFill>
                          <a:srgbClr val="85200C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1" lang="en-US" sz="1100" u="none" cap="none" strike="noStrike">
                          <a:solidFill>
                            <a:srgbClr val="85200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NFS v3</a:t>
                      </a:r>
                      <a:r>
                        <a:rPr lang="en-US" sz="1100" u="none" cap="none" strike="noStrike">
                          <a:solidFill>
                            <a:srgbClr val="85200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compatible server, supports Kerberos, advisory-locking (NLM), and user/group quotas.</a:t>
                      </a:r>
                      <a:endParaRPr sz="1100" u="none" cap="none" strike="noStrike">
                        <a:solidFill>
                          <a:srgbClr val="85200C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85200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NFS v3: no extended attributes, no IPv6.</a:t>
                      </a:r>
                      <a:br>
                        <a:rPr lang="en-US" sz="1100" u="none" cap="none" strike="noStrike">
                          <a:solidFill>
                            <a:srgbClr val="85200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</a:br>
                      <a:r>
                        <a:rPr lang="en-US" sz="1100" u="none" cap="none" strike="noStrike">
                          <a:solidFill>
                            <a:srgbClr val="85200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NFS v4: must be RING8 or newer.</a:t>
                      </a:r>
                      <a:endParaRPr sz="1100" u="none" cap="none" strike="noStrike">
                        <a:solidFill>
                          <a:srgbClr val="85200C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62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85200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SMB</a:t>
                      </a:r>
                      <a:endParaRPr b="1" sz="1100" u="none" cap="none" strike="noStrike">
                        <a:solidFill>
                          <a:srgbClr val="85200C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1" lang="en-US" sz="1100" u="none" cap="none" strike="noStrike">
                          <a:solidFill>
                            <a:srgbClr val="85200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SMB 2.x</a:t>
                      </a:r>
                      <a:r>
                        <a:rPr lang="en-US" sz="1100" u="none" cap="none" strike="noStrike">
                          <a:solidFill>
                            <a:srgbClr val="85200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and subset of </a:t>
                      </a:r>
                      <a:r>
                        <a:rPr b="1" i="1" lang="en-US" sz="1100" u="none" cap="none" strike="noStrike">
                          <a:solidFill>
                            <a:srgbClr val="85200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SMB 3.x</a:t>
                      </a:r>
                      <a:r>
                        <a:rPr lang="en-US" sz="1100" u="none" cap="none" strike="noStrike">
                          <a:solidFill>
                            <a:srgbClr val="85200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compliant server.</a:t>
                      </a:r>
                      <a:endParaRPr sz="1100" u="none" cap="none" strike="noStrike">
                        <a:solidFill>
                          <a:srgbClr val="85200C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85200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Runs on top of LocalFS. Does not yet support SMB 3.0 “multi-channel” IO.</a:t>
                      </a:r>
                      <a:endParaRPr sz="1100" u="none" cap="none" strike="noStrike">
                        <a:solidFill>
                          <a:srgbClr val="85200C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3962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85200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LocalFS</a:t>
                      </a:r>
                      <a:br>
                        <a:rPr b="1" lang="en-US" sz="1100" u="none" cap="none" strike="noStrike">
                          <a:solidFill>
                            <a:srgbClr val="85200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</a:br>
                      <a:r>
                        <a:rPr b="1" lang="en-US" sz="1100" u="none" cap="none" strike="noStrike">
                          <a:solidFill>
                            <a:srgbClr val="85200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(FUSE)</a:t>
                      </a:r>
                      <a:endParaRPr b="1" sz="1100" u="none" cap="none" strike="noStrike">
                        <a:solidFill>
                          <a:srgbClr val="85200C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85200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Local </a:t>
                      </a:r>
                      <a:r>
                        <a:rPr b="1" i="1" lang="en-US" sz="1100" u="none" cap="none" strike="noStrike">
                          <a:solidFill>
                            <a:srgbClr val="85200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Linux file system</a:t>
                      </a:r>
                      <a:r>
                        <a:rPr lang="en-US" sz="1100" u="none" cap="none" strike="noStrike">
                          <a:solidFill>
                            <a:srgbClr val="85200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driver, great for application servers. Parallel IOs to multiple back-end storage servers.</a:t>
                      </a:r>
                      <a:endParaRPr sz="1100" u="none" cap="none" strike="noStrike">
                        <a:solidFill>
                          <a:srgbClr val="85200C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85200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Runs on same server as on client application.</a:t>
                      </a:r>
                      <a:endParaRPr sz="1100" u="none" cap="none" strike="noStrike">
                        <a:solidFill>
                          <a:srgbClr val="85200C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CE5C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962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85200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CDMI</a:t>
                      </a:r>
                      <a:endParaRPr b="1" sz="1100" u="none" cap="none" strike="noStrike">
                        <a:solidFill>
                          <a:srgbClr val="85200C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i="1" lang="en-US" sz="1000" u="none" cap="none" strike="noStrike">
                          <a:solidFill>
                            <a:srgbClr val="85200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SNIA CDMI REST </a:t>
                      </a:r>
                      <a:r>
                        <a:rPr lang="en-US" sz="1000" u="none" cap="none" strike="noStrike">
                          <a:solidFill>
                            <a:srgbClr val="85200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interface compatible with SOFS (NFS, CIFS, LocalFS) file data.</a:t>
                      </a:r>
                      <a:endParaRPr sz="1100" u="none" cap="none" strike="noStrike">
                        <a:solidFill>
                          <a:srgbClr val="85200C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85200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Not native REST, Web server required.</a:t>
                      </a:r>
                      <a:endParaRPr sz="1100" u="none" cap="none" strike="noStrike">
                        <a:solidFill>
                          <a:srgbClr val="85200C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ack Theme">
  <a:themeElements>
    <a:clrScheme name="Core Pitch Bla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F5851"/>
      </a:accent1>
      <a:accent2>
        <a:srgbClr val="7A7957"/>
      </a:accent2>
      <a:accent3>
        <a:srgbClr val="FE9A3A"/>
      </a:accent3>
      <a:accent4>
        <a:srgbClr val="FE772E"/>
      </a:accent4>
      <a:accent5>
        <a:srgbClr val="F54F28"/>
      </a:accent5>
      <a:accent6>
        <a:srgbClr val="000000"/>
      </a:accent6>
      <a:hlink>
        <a:srgbClr val="FEFFFE"/>
      </a:hlink>
      <a:folHlink>
        <a:srgbClr val="FE9A3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ack Theme">
  <a:themeElements>
    <a:clrScheme name="Core Pitch Bla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F5851"/>
      </a:accent1>
      <a:accent2>
        <a:srgbClr val="7A7957"/>
      </a:accent2>
      <a:accent3>
        <a:srgbClr val="FE9A3A"/>
      </a:accent3>
      <a:accent4>
        <a:srgbClr val="FE772E"/>
      </a:accent4>
      <a:accent5>
        <a:srgbClr val="F54F28"/>
      </a:accent5>
      <a:accent6>
        <a:srgbClr val="000000"/>
      </a:accent6>
      <a:hlink>
        <a:srgbClr val="FEFFFE"/>
      </a:hlink>
      <a:folHlink>
        <a:srgbClr val="FE9A3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F5851"/>
      </a:accent1>
      <a:accent2>
        <a:srgbClr val="7A7957"/>
      </a:accent2>
      <a:accent3>
        <a:srgbClr val="FE9A3A"/>
      </a:accent3>
      <a:accent4>
        <a:srgbClr val="FE772E"/>
      </a:accent4>
      <a:accent5>
        <a:srgbClr val="F54F28"/>
      </a:accent5>
      <a:accent6>
        <a:srgbClr val="000000"/>
      </a:accent6>
      <a:hlink>
        <a:srgbClr val="465368"/>
      </a:hlink>
      <a:folHlink>
        <a:srgbClr val="FE9A3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Whit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F5851"/>
      </a:accent1>
      <a:accent2>
        <a:srgbClr val="7A7957"/>
      </a:accent2>
      <a:accent3>
        <a:srgbClr val="FE9A3A"/>
      </a:accent3>
      <a:accent4>
        <a:srgbClr val="FE772E"/>
      </a:accent4>
      <a:accent5>
        <a:srgbClr val="F54F28"/>
      </a:accent5>
      <a:accent6>
        <a:srgbClr val="000000"/>
      </a:accent6>
      <a:hlink>
        <a:srgbClr val="465368"/>
      </a:hlink>
      <a:folHlink>
        <a:srgbClr val="FE9A3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